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3"/>
  </p:notesMasterIdLst>
  <p:handoutMasterIdLst>
    <p:handoutMasterId r:id="rId64"/>
  </p:handoutMasterIdLst>
  <p:sldIdLst>
    <p:sldId id="256" r:id="rId2"/>
    <p:sldId id="8377" r:id="rId3"/>
    <p:sldId id="284" r:id="rId4"/>
    <p:sldId id="367" r:id="rId5"/>
    <p:sldId id="3876" r:id="rId6"/>
    <p:sldId id="339" r:id="rId7"/>
    <p:sldId id="294" r:id="rId8"/>
    <p:sldId id="345" r:id="rId9"/>
    <p:sldId id="280" r:id="rId10"/>
    <p:sldId id="3857" r:id="rId11"/>
    <p:sldId id="3871" r:id="rId12"/>
    <p:sldId id="3872" r:id="rId13"/>
    <p:sldId id="3873" r:id="rId14"/>
    <p:sldId id="285" r:id="rId15"/>
    <p:sldId id="3861" r:id="rId16"/>
    <p:sldId id="3862" r:id="rId17"/>
    <p:sldId id="290" r:id="rId18"/>
    <p:sldId id="3874" r:id="rId19"/>
    <p:sldId id="3875" r:id="rId20"/>
    <p:sldId id="346" r:id="rId21"/>
    <p:sldId id="347" r:id="rId22"/>
    <p:sldId id="348" r:id="rId23"/>
    <p:sldId id="349" r:id="rId24"/>
    <p:sldId id="350" r:id="rId25"/>
    <p:sldId id="351" r:id="rId26"/>
    <p:sldId id="352" r:id="rId27"/>
    <p:sldId id="353" r:id="rId28"/>
    <p:sldId id="305" r:id="rId29"/>
    <p:sldId id="357" r:id="rId30"/>
    <p:sldId id="358" r:id="rId31"/>
    <p:sldId id="359" r:id="rId32"/>
    <p:sldId id="360" r:id="rId33"/>
    <p:sldId id="361" r:id="rId34"/>
    <p:sldId id="363" r:id="rId35"/>
    <p:sldId id="364" r:id="rId36"/>
    <p:sldId id="365" r:id="rId37"/>
    <p:sldId id="335" r:id="rId38"/>
    <p:sldId id="320" r:id="rId39"/>
    <p:sldId id="321" r:id="rId40"/>
    <p:sldId id="366" r:id="rId41"/>
    <p:sldId id="342" r:id="rId42"/>
    <p:sldId id="343" r:id="rId43"/>
    <p:sldId id="1913" r:id="rId44"/>
    <p:sldId id="8369" r:id="rId45"/>
    <p:sldId id="8370" r:id="rId46"/>
    <p:sldId id="2165" r:id="rId47"/>
    <p:sldId id="2166" r:id="rId48"/>
    <p:sldId id="2167" r:id="rId49"/>
    <p:sldId id="2161" r:id="rId50"/>
    <p:sldId id="2198" r:id="rId51"/>
    <p:sldId id="2151" r:id="rId52"/>
    <p:sldId id="8371" r:id="rId53"/>
    <p:sldId id="8348" r:id="rId54"/>
    <p:sldId id="8358" r:id="rId55"/>
    <p:sldId id="8359" r:id="rId56"/>
    <p:sldId id="8372" r:id="rId57"/>
    <p:sldId id="8373" r:id="rId58"/>
    <p:sldId id="8374" r:id="rId59"/>
    <p:sldId id="8375" r:id="rId60"/>
    <p:sldId id="8376" r:id="rId61"/>
    <p:sldId id="261"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579B9D-CE32-4EA9-8E84-D0CE9D45148C}">
          <p14:sldIdLst>
            <p14:sldId id="256"/>
            <p14:sldId id="8377"/>
            <p14:sldId id="284"/>
            <p14:sldId id="367"/>
            <p14:sldId id="3876"/>
            <p14:sldId id="339"/>
            <p14:sldId id="294"/>
            <p14:sldId id="345"/>
            <p14:sldId id="280"/>
            <p14:sldId id="3857"/>
            <p14:sldId id="3871"/>
            <p14:sldId id="3872"/>
            <p14:sldId id="3873"/>
            <p14:sldId id="285"/>
            <p14:sldId id="3861"/>
            <p14:sldId id="3862"/>
            <p14:sldId id="290"/>
            <p14:sldId id="3874"/>
            <p14:sldId id="3875"/>
            <p14:sldId id="346"/>
            <p14:sldId id="347"/>
            <p14:sldId id="348"/>
            <p14:sldId id="349"/>
            <p14:sldId id="350"/>
            <p14:sldId id="351"/>
            <p14:sldId id="352"/>
            <p14:sldId id="353"/>
          </p14:sldIdLst>
        </p14:section>
        <p14:section name="Untitled Section" id="{F16992F2-BE57-4206-8E3D-81A06C242965}">
          <p14:sldIdLst>
            <p14:sldId id="305"/>
            <p14:sldId id="357"/>
            <p14:sldId id="358"/>
            <p14:sldId id="359"/>
            <p14:sldId id="360"/>
            <p14:sldId id="361"/>
            <p14:sldId id="363"/>
            <p14:sldId id="364"/>
            <p14:sldId id="365"/>
            <p14:sldId id="335"/>
            <p14:sldId id="320"/>
            <p14:sldId id="321"/>
            <p14:sldId id="366"/>
            <p14:sldId id="342"/>
            <p14:sldId id="343"/>
            <p14:sldId id="1913"/>
            <p14:sldId id="8369"/>
            <p14:sldId id="8370"/>
            <p14:sldId id="2165"/>
            <p14:sldId id="2166"/>
            <p14:sldId id="2167"/>
            <p14:sldId id="2161"/>
            <p14:sldId id="2198"/>
            <p14:sldId id="2151"/>
            <p14:sldId id="8371"/>
            <p14:sldId id="8348"/>
            <p14:sldId id="8358"/>
            <p14:sldId id="8359"/>
            <p14:sldId id="8372"/>
            <p14:sldId id="8373"/>
            <p14:sldId id="8374"/>
            <p14:sldId id="8375"/>
            <p14:sldId id="8376"/>
            <p14:sldId id="26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D729"/>
    <a:srgbClr val="4C6169"/>
    <a:srgbClr val="123E64"/>
    <a:srgbClr val="FF8641"/>
    <a:srgbClr val="149089"/>
    <a:srgbClr val="111111"/>
    <a:srgbClr val="CA0078"/>
    <a:srgbClr val="FFFFFF"/>
    <a:srgbClr val="73BFDD"/>
    <a:srgbClr val="1413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C46292-8FEE-4515-9457-0ADB57B18462}" v="863" dt="2019-02-14T15:29:41.816"/>
  </p1510:revLst>
</p1510:revInfo>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2" autoAdjust="0"/>
    <p:restoredTop sz="83201" autoAdjust="0"/>
  </p:normalViewPr>
  <p:slideViewPr>
    <p:cSldViewPr snapToObjects="1">
      <p:cViewPr varScale="1">
        <p:scale>
          <a:sx n="110" d="100"/>
          <a:sy n="110" d="100"/>
        </p:scale>
        <p:origin x="285" y="4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t Agerlund" userId="3a51a2b50b5c1f51" providerId="LiveId" clId="{D3C46292-8FEE-4515-9457-0ADB57B18462}"/>
    <pc:docChg chg="custSel modSld">
      <pc:chgData name="Kent Agerlund" userId="3a51a2b50b5c1f51" providerId="LiveId" clId="{D3C46292-8FEE-4515-9457-0ADB57B18462}" dt="2019-02-14T15:29:41.816" v="63" actId="27636"/>
      <pc:docMkLst>
        <pc:docMk/>
      </pc:docMkLst>
      <pc:sldChg chg="modNotes">
        <pc:chgData name="Kent Agerlund" userId="3a51a2b50b5c1f51" providerId="LiveId" clId="{D3C46292-8FEE-4515-9457-0ADB57B18462}" dt="2019-02-14T15:29:38.092" v="3" actId="368"/>
        <pc:sldMkLst>
          <pc:docMk/>
          <pc:sldMk cId="4188416279" sldId="285"/>
        </pc:sldMkLst>
      </pc:sldChg>
      <pc:sldChg chg="modNotes">
        <pc:chgData name="Kent Agerlund" userId="3a51a2b50b5c1f51" providerId="LiveId" clId="{D3C46292-8FEE-4515-9457-0ADB57B18462}" dt="2019-02-14T15:29:38.324" v="37" actId="368"/>
        <pc:sldMkLst>
          <pc:docMk/>
          <pc:sldMk cId="166371320" sldId="335"/>
        </pc:sldMkLst>
      </pc:sldChg>
      <pc:sldChg chg="modNotes">
        <pc:chgData name="Kent Agerlund" userId="3a51a2b50b5c1f51" providerId="LiveId" clId="{D3C46292-8FEE-4515-9457-0ADB57B18462}" dt="2019-02-14T15:29:38.362" v="41" actId="368"/>
        <pc:sldMkLst>
          <pc:docMk/>
          <pc:sldMk cId="449798737" sldId="342"/>
        </pc:sldMkLst>
      </pc:sldChg>
      <pc:sldChg chg="modNotes">
        <pc:chgData name="Kent Agerlund" userId="3a51a2b50b5c1f51" providerId="LiveId" clId="{D3C46292-8FEE-4515-9457-0ADB57B18462}" dt="2019-02-14T15:29:39.310" v="50" actId="27636"/>
        <pc:sldMkLst>
          <pc:docMk/>
          <pc:sldMk cId="4224830420" sldId="345"/>
        </pc:sldMkLst>
      </pc:sldChg>
      <pc:sldChg chg="modNotes">
        <pc:chgData name="Kent Agerlund" userId="3a51a2b50b5c1f51" providerId="LiveId" clId="{D3C46292-8FEE-4515-9457-0ADB57B18462}" dt="2019-02-14T15:29:39.348" v="51" actId="27636"/>
        <pc:sldMkLst>
          <pc:docMk/>
          <pc:sldMk cId="732202394" sldId="346"/>
        </pc:sldMkLst>
      </pc:sldChg>
      <pc:sldChg chg="modNotes">
        <pc:chgData name="Kent Agerlund" userId="3a51a2b50b5c1f51" providerId="LiveId" clId="{D3C46292-8FEE-4515-9457-0ADB57B18462}" dt="2019-02-14T15:29:39.394" v="52" actId="27636"/>
        <pc:sldMkLst>
          <pc:docMk/>
          <pc:sldMk cId="34983017" sldId="347"/>
        </pc:sldMkLst>
      </pc:sldChg>
      <pc:sldChg chg="modNotes">
        <pc:chgData name="Kent Agerlund" userId="3a51a2b50b5c1f51" providerId="LiveId" clId="{D3C46292-8FEE-4515-9457-0ADB57B18462}" dt="2019-02-14T15:29:39.479" v="53" actId="27636"/>
        <pc:sldMkLst>
          <pc:docMk/>
          <pc:sldMk cId="3814530429" sldId="348"/>
        </pc:sldMkLst>
      </pc:sldChg>
      <pc:sldChg chg="modNotes">
        <pc:chgData name="Kent Agerlund" userId="3a51a2b50b5c1f51" providerId="LiveId" clId="{D3C46292-8FEE-4515-9457-0ADB57B18462}" dt="2019-02-14T15:29:38.161" v="13" actId="368"/>
        <pc:sldMkLst>
          <pc:docMk/>
          <pc:sldMk cId="1060145711" sldId="349"/>
        </pc:sldMkLst>
      </pc:sldChg>
      <pc:sldChg chg="modNotes">
        <pc:chgData name="Kent Agerlund" userId="3a51a2b50b5c1f51" providerId="LiveId" clId="{D3C46292-8FEE-4515-9457-0ADB57B18462}" dt="2019-02-14T15:29:39.479" v="54" actId="27636"/>
        <pc:sldMkLst>
          <pc:docMk/>
          <pc:sldMk cId="2306853746" sldId="350"/>
        </pc:sldMkLst>
      </pc:sldChg>
      <pc:sldChg chg="modNotes">
        <pc:chgData name="Kent Agerlund" userId="3a51a2b50b5c1f51" providerId="LiveId" clId="{D3C46292-8FEE-4515-9457-0ADB57B18462}" dt="2019-02-14T15:29:40.566" v="55" actId="27636"/>
        <pc:sldMkLst>
          <pc:docMk/>
          <pc:sldMk cId="2923373519" sldId="351"/>
        </pc:sldMkLst>
      </pc:sldChg>
      <pc:sldChg chg="modNotes">
        <pc:chgData name="Kent Agerlund" userId="3a51a2b50b5c1f51" providerId="LiveId" clId="{D3C46292-8FEE-4515-9457-0ADB57B18462}" dt="2019-02-14T15:29:40.582" v="56" actId="27636"/>
        <pc:sldMkLst>
          <pc:docMk/>
          <pc:sldMk cId="1574495192" sldId="352"/>
        </pc:sldMkLst>
      </pc:sldChg>
      <pc:sldChg chg="modNotes">
        <pc:chgData name="Kent Agerlund" userId="3a51a2b50b5c1f51" providerId="LiveId" clId="{D3C46292-8FEE-4515-9457-0ADB57B18462}" dt="2019-02-14T15:29:40.613" v="57" actId="27636"/>
        <pc:sldMkLst>
          <pc:docMk/>
          <pc:sldMk cId="1674052274" sldId="353"/>
        </pc:sldMkLst>
      </pc:sldChg>
      <pc:sldChg chg="modNotes">
        <pc:chgData name="Kent Agerlund" userId="3a51a2b50b5c1f51" providerId="LiveId" clId="{D3C46292-8FEE-4515-9457-0ADB57B18462}" dt="2019-02-14T15:29:40.613" v="58" actId="27636"/>
        <pc:sldMkLst>
          <pc:docMk/>
          <pc:sldMk cId="878223730" sldId="357"/>
        </pc:sldMkLst>
      </pc:sldChg>
      <pc:sldChg chg="modNotes">
        <pc:chgData name="Kent Agerlund" userId="3a51a2b50b5c1f51" providerId="LiveId" clId="{D3C46292-8FEE-4515-9457-0ADB57B18462}" dt="2019-02-14T15:29:38.246" v="25" actId="368"/>
        <pc:sldMkLst>
          <pc:docMk/>
          <pc:sldMk cId="1646703733" sldId="358"/>
        </pc:sldMkLst>
      </pc:sldChg>
      <pc:sldChg chg="modNotes">
        <pc:chgData name="Kent Agerlund" userId="3a51a2b50b5c1f51" providerId="LiveId" clId="{D3C46292-8FEE-4515-9457-0ADB57B18462}" dt="2019-02-14T15:29:40.644" v="59" actId="27636"/>
        <pc:sldMkLst>
          <pc:docMk/>
          <pc:sldMk cId="164713319" sldId="359"/>
        </pc:sldMkLst>
      </pc:sldChg>
      <pc:sldChg chg="modNotes">
        <pc:chgData name="Kent Agerlund" userId="3a51a2b50b5c1f51" providerId="LiveId" clId="{D3C46292-8FEE-4515-9457-0ADB57B18462}" dt="2019-02-14T15:29:38.277" v="29" actId="368"/>
        <pc:sldMkLst>
          <pc:docMk/>
          <pc:sldMk cId="2647156735" sldId="360"/>
        </pc:sldMkLst>
      </pc:sldChg>
      <pc:sldChg chg="modNotes">
        <pc:chgData name="Kent Agerlund" userId="3a51a2b50b5c1f51" providerId="LiveId" clId="{D3C46292-8FEE-4515-9457-0ADB57B18462}" dt="2019-02-14T15:29:40.651" v="60" actId="27636"/>
        <pc:sldMkLst>
          <pc:docMk/>
          <pc:sldMk cId="2748245155" sldId="363"/>
        </pc:sldMkLst>
      </pc:sldChg>
      <pc:sldChg chg="modNotes">
        <pc:chgData name="Kent Agerlund" userId="3a51a2b50b5c1f51" providerId="LiveId" clId="{D3C46292-8FEE-4515-9457-0ADB57B18462}" dt="2019-02-14T15:29:38.308" v="33" actId="368"/>
        <pc:sldMkLst>
          <pc:docMk/>
          <pc:sldMk cId="1928257014" sldId="364"/>
        </pc:sldMkLst>
      </pc:sldChg>
      <pc:sldChg chg="modNotes">
        <pc:chgData name="Kent Agerlund" userId="3a51a2b50b5c1f51" providerId="LiveId" clId="{D3C46292-8FEE-4515-9457-0ADB57B18462}" dt="2019-02-14T15:29:40.682" v="61" actId="27636"/>
        <pc:sldMkLst>
          <pc:docMk/>
          <pc:sldMk cId="3327325536" sldId="365"/>
        </pc:sldMkLst>
      </pc:sldChg>
      <pc:sldChg chg="modNotes">
        <pc:chgData name="Kent Agerlund" userId="3a51a2b50b5c1f51" providerId="LiveId" clId="{D3C46292-8FEE-4515-9457-0ADB57B18462}" dt="2019-02-14T15:29:40.698" v="62" actId="27636"/>
        <pc:sldMkLst>
          <pc:docMk/>
          <pc:sldMk cId="4104344790" sldId="366"/>
        </pc:sldMkLst>
      </pc:sldChg>
      <pc:sldChg chg="modNotes">
        <pc:chgData name="Kent Agerlund" userId="3a51a2b50b5c1f51" providerId="LiveId" clId="{D3C46292-8FEE-4515-9457-0ADB57B18462}" dt="2019-02-14T15:29:38.108" v="5" actId="368"/>
        <pc:sldMkLst>
          <pc:docMk/>
          <pc:sldMk cId="2208777064" sldId="3875"/>
        </pc:sldMkLst>
      </pc:sldChg>
      <pc:sldChg chg="modNotes">
        <pc:chgData name="Kent Agerlund" userId="3a51a2b50b5c1f51" providerId="LiveId" clId="{D3C46292-8FEE-4515-9457-0ADB57B18462}" dt="2019-02-14T15:29:41.816" v="63" actId="27636"/>
        <pc:sldMkLst>
          <pc:docMk/>
          <pc:sldMk cId="4224280957" sldId="8348"/>
        </pc:sldMkLst>
      </pc:sldChg>
      <pc:sldChg chg="modNotes">
        <pc:chgData name="Kent Agerlund" userId="3a51a2b50b5c1f51" providerId="LiveId" clId="{D3C46292-8FEE-4515-9457-0ADB57B18462}" dt="2019-02-14T15:29:38.441" v="43" actId="368"/>
        <pc:sldMkLst>
          <pc:docMk/>
          <pc:sldMk cId="1020404573" sldId="8371"/>
        </pc:sldMkLst>
      </pc:sldChg>
      <pc:sldChg chg="modNotes">
        <pc:chgData name="Kent Agerlund" userId="3a51a2b50b5c1f51" providerId="LiveId" clId="{D3C46292-8FEE-4515-9457-0ADB57B18462}" dt="2019-02-14T15:29:38.462" v="47" actId="368"/>
        <pc:sldMkLst>
          <pc:docMk/>
          <pc:sldMk cId="687472957" sldId="8372"/>
        </pc:sldMkLst>
      </pc:sldChg>
      <pc:sldChg chg="modNotes">
        <pc:chgData name="Kent Agerlund" userId="3a51a2b50b5c1f51" providerId="LiveId" clId="{D3C46292-8FEE-4515-9457-0ADB57B18462}" dt="2019-02-14T15:29:38.494" v="49" actId="368"/>
        <pc:sldMkLst>
          <pc:docMk/>
          <pc:sldMk cId="3226956699" sldId="837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BCC8CF-CBCA-4E08-A1D9-09EAE6FD2498}" type="doc">
      <dgm:prSet loTypeId="urn:microsoft.com/office/officeart/2005/8/layout/vList3" loCatId="list" qsTypeId="urn:microsoft.com/office/officeart/2005/8/quickstyle/simple1" qsCatId="simple" csTypeId="urn:microsoft.com/office/officeart/2005/8/colors/accent2_5" csCatId="accent2" phldr="1"/>
      <dgm:spPr/>
    </dgm:pt>
    <dgm:pt modelId="{7773A5CC-C923-434A-815F-33D6DB9E11B8}">
      <dgm:prSet phldrT="[Text]"/>
      <dgm:spPr>
        <a:ln>
          <a:noFill/>
        </a:ln>
      </dgm:spPr>
      <dgm:t>
        <a:bodyPr/>
        <a:lstStyle/>
        <a:p>
          <a:r>
            <a:rPr lang="en-US" dirty="0"/>
            <a:t>Constant Change</a:t>
          </a:r>
        </a:p>
      </dgm:t>
    </dgm:pt>
    <dgm:pt modelId="{6F201BE3-D835-432C-AE42-B26F84AAA0A9}" type="parTrans" cxnId="{30877FC1-A465-4512-ADE1-2F265AA42E4A}">
      <dgm:prSet/>
      <dgm:spPr/>
      <dgm:t>
        <a:bodyPr/>
        <a:lstStyle/>
        <a:p>
          <a:endParaRPr lang="en-US"/>
        </a:p>
      </dgm:t>
    </dgm:pt>
    <dgm:pt modelId="{89AE4259-8073-456B-BA5B-69B8B307FBB1}" type="sibTrans" cxnId="{30877FC1-A465-4512-ADE1-2F265AA42E4A}">
      <dgm:prSet/>
      <dgm:spPr/>
      <dgm:t>
        <a:bodyPr/>
        <a:lstStyle/>
        <a:p>
          <a:endParaRPr lang="en-US"/>
        </a:p>
      </dgm:t>
    </dgm:pt>
    <dgm:pt modelId="{B7FC8FA2-E619-476D-84E3-2138CAB70FFD}">
      <dgm:prSet phldrT="[Text]"/>
      <dgm:spPr>
        <a:ln>
          <a:noFill/>
        </a:ln>
      </dgm:spPr>
      <dgm:t>
        <a:bodyPr/>
        <a:lstStyle/>
        <a:p>
          <a:r>
            <a:rPr lang="en-US" dirty="0"/>
            <a:t>Instant Gratification</a:t>
          </a:r>
        </a:p>
      </dgm:t>
    </dgm:pt>
    <dgm:pt modelId="{5BB49073-F36D-44F2-9E15-5EA7F37A6838}" type="parTrans" cxnId="{A0864B24-AF59-4440-BD2A-CCE60A3772CD}">
      <dgm:prSet/>
      <dgm:spPr/>
      <dgm:t>
        <a:bodyPr/>
        <a:lstStyle/>
        <a:p>
          <a:endParaRPr lang="en-US"/>
        </a:p>
      </dgm:t>
    </dgm:pt>
    <dgm:pt modelId="{01530BB7-918E-4E52-A49C-D98565344C53}" type="sibTrans" cxnId="{A0864B24-AF59-4440-BD2A-CCE60A3772CD}">
      <dgm:prSet/>
      <dgm:spPr/>
      <dgm:t>
        <a:bodyPr/>
        <a:lstStyle/>
        <a:p>
          <a:endParaRPr lang="en-US"/>
        </a:p>
      </dgm:t>
    </dgm:pt>
    <dgm:pt modelId="{348F634A-D846-4F1F-8804-2E93C3D8A07A}">
      <dgm:prSet phldrT="[Text]"/>
      <dgm:spPr>
        <a:ln>
          <a:noFill/>
        </a:ln>
      </dgm:spPr>
      <dgm:t>
        <a:bodyPr/>
        <a:lstStyle/>
        <a:p>
          <a:r>
            <a:rPr lang="en-US" dirty="0"/>
            <a:t>User Response Time</a:t>
          </a:r>
        </a:p>
      </dgm:t>
    </dgm:pt>
    <dgm:pt modelId="{F2494B73-1BC1-4713-8383-6D640D4F0017}" type="parTrans" cxnId="{1B044D57-33EB-45A3-84F7-0A6AAE9F32F0}">
      <dgm:prSet/>
      <dgm:spPr/>
      <dgm:t>
        <a:bodyPr/>
        <a:lstStyle/>
        <a:p>
          <a:endParaRPr lang="en-US"/>
        </a:p>
      </dgm:t>
    </dgm:pt>
    <dgm:pt modelId="{D1216323-A6B3-4FEC-870F-365B32AD84B5}" type="sibTrans" cxnId="{1B044D57-33EB-45A3-84F7-0A6AAE9F32F0}">
      <dgm:prSet/>
      <dgm:spPr/>
      <dgm:t>
        <a:bodyPr/>
        <a:lstStyle/>
        <a:p>
          <a:endParaRPr lang="en-US"/>
        </a:p>
      </dgm:t>
    </dgm:pt>
    <dgm:pt modelId="{2ED32B3A-349E-4CF8-8A90-EFD54597AFAF}" type="pres">
      <dgm:prSet presAssocID="{F8BCC8CF-CBCA-4E08-A1D9-09EAE6FD2498}" presName="linearFlow" presStyleCnt="0">
        <dgm:presLayoutVars>
          <dgm:dir/>
          <dgm:resizeHandles val="exact"/>
        </dgm:presLayoutVars>
      </dgm:prSet>
      <dgm:spPr/>
    </dgm:pt>
    <dgm:pt modelId="{BB410330-C49F-4F25-B2C9-93670032BF9B}" type="pres">
      <dgm:prSet presAssocID="{7773A5CC-C923-434A-815F-33D6DB9E11B8}" presName="composite" presStyleCnt="0"/>
      <dgm:spPr/>
    </dgm:pt>
    <dgm:pt modelId="{23503F92-55C2-4E97-980D-846E88CBABF9}" type="pres">
      <dgm:prSet presAssocID="{7773A5CC-C923-434A-815F-33D6DB9E11B8}" presName="imgShp" presStyleLbl="fgImgPlace1" presStyleIdx="0" presStyleCnt="3" custLinFactNeighborX="-2985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9F11B921-ADC5-4134-8999-8903BB3799D8}" type="pres">
      <dgm:prSet presAssocID="{7773A5CC-C923-434A-815F-33D6DB9E11B8}" presName="txShp" presStyleLbl="node1" presStyleIdx="0" presStyleCnt="3" custLinFactNeighborX="-5439">
        <dgm:presLayoutVars>
          <dgm:bulletEnabled val="1"/>
        </dgm:presLayoutVars>
      </dgm:prSet>
      <dgm:spPr/>
    </dgm:pt>
    <dgm:pt modelId="{8D2AEBB1-1FD5-4060-8ED7-60CFB8F93F38}" type="pres">
      <dgm:prSet presAssocID="{89AE4259-8073-456B-BA5B-69B8B307FBB1}" presName="spacing" presStyleCnt="0"/>
      <dgm:spPr/>
    </dgm:pt>
    <dgm:pt modelId="{F4F4699E-BC90-4BD4-B0F2-7718B498D8E4}" type="pres">
      <dgm:prSet presAssocID="{B7FC8FA2-E619-476D-84E3-2138CAB70FFD}" presName="composite" presStyleCnt="0"/>
      <dgm:spPr/>
    </dgm:pt>
    <dgm:pt modelId="{B1F37719-3967-4604-9899-49352AD908CA}" type="pres">
      <dgm:prSet presAssocID="{B7FC8FA2-E619-476D-84E3-2138CAB70FFD}"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0638045D-09B3-4857-8E7F-7EA6882E92BC}" type="pres">
      <dgm:prSet presAssocID="{B7FC8FA2-E619-476D-84E3-2138CAB70FFD}" presName="txShp" presStyleLbl="node1" presStyleIdx="1" presStyleCnt="3">
        <dgm:presLayoutVars>
          <dgm:bulletEnabled val="1"/>
        </dgm:presLayoutVars>
      </dgm:prSet>
      <dgm:spPr/>
    </dgm:pt>
    <dgm:pt modelId="{5848730A-BBE1-4C72-B005-E0B62CC538FC}" type="pres">
      <dgm:prSet presAssocID="{01530BB7-918E-4E52-A49C-D98565344C53}" presName="spacing" presStyleCnt="0"/>
      <dgm:spPr/>
    </dgm:pt>
    <dgm:pt modelId="{70ECF53B-B5AD-40A3-8CE6-5EFB20AB0AAD}" type="pres">
      <dgm:prSet presAssocID="{348F634A-D846-4F1F-8804-2E93C3D8A07A}" presName="composite" presStyleCnt="0"/>
      <dgm:spPr/>
    </dgm:pt>
    <dgm:pt modelId="{A563639A-9999-4E34-BA2B-D0A84C1E4ED4}" type="pres">
      <dgm:prSet presAssocID="{348F634A-D846-4F1F-8804-2E93C3D8A07A}" presName="imgShp" presStyleLbl="fgImgPlace1" presStyleIdx="2" presStyleCnt="3" custLinFactNeighborX="28245" custLinFactNeighborY="-531"/>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E167A8DD-39CA-470E-8B42-7ED7AAC57330}" type="pres">
      <dgm:prSet presAssocID="{348F634A-D846-4F1F-8804-2E93C3D8A07A}" presName="txShp" presStyleLbl="node1" presStyleIdx="2" presStyleCnt="3" custLinFactNeighborX="5145" custLinFactNeighborY="138">
        <dgm:presLayoutVars>
          <dgm:bulletEnabled val="1"/>
        </dgm:presLayoutVars>
      </dgm:prSet>
      <dgm:spPr/>
    </dgm:pt>
  </dgm:ptLst>
  <dgm:cxnLst>
    <dgm:cxn modelId="{A0864B24-AF59-4440-BD2A-CCE60A3772CD}" srcId="{F8BCC8CF-CBCA-4E08-A1D9-09EAE6FD2498}" destId="{B7FC8FA2-E619-476D-84E3-2138CAB70FFD}" srcOrd="1" destOrd="0" parTransId="{5BB49073-F36D-44F2-9E15-5EA7F37A6838}" sibTransId="{01530BB7-918E-4E52-A49C-D98565344C53}"/>
    <dgm:cxn modelId="{AC71A42B-F7BD-4962-8785-90A72BD80BAA}" type="presOf" srcId="{B7FC8FA2-E619-476D-84E3-2138CAB70FFD}" destId="{0638045D-09B3-4857-8E7F-7EA6882E92BC}" srcOrd="0" destOrd="0" presId="urn:microsoft.com/office/officeart/2005/8/layout/vList3"/>
    <dgm:cxn modelId="{1B044D57-33EB-45A3-84F7-0A6AAE9F32F0}" srcId="{F8BCC8CF-CBCA-4E08-A1D9-09EAE6FD2498}" destId="{348F634A-D846-4F1F-8804-2E93C3D8A07A}" srcOrd="2" destOrd="0" parTransId="{F2494B73-1BC1-4713-8383-6D640D4F0017}" sibTransId="{D1216323-A6B3-4FEC-870F-365B32AD84B5}"/>
    <dgm:cxn modelId="{D7410E98-5F82-4BA1-BC7D-12B7FFCFF71A}" type="presOf" srcId="{7773A5CC-C923-434A-815F-33D6DB9E11B8}" destId="{9F11B921-ADC5-4134-8999-8903BB3799D8}" srcOrd="0" destOrd="0" presId="urn:microsoft.com/office/officeart/2005/8/layout/vList3"/>
    <dgm:cxn modelId="{60CF30BB-D273-460B-AAD1-59D9D81828E2}" type="presOf" srcId="{F8BCC8CF-CBCA-4E08-A1D9-09EAE6FD2498}" destId="{2ED32B3A-349E-4CF8-8A90-EFD54597AFAF}" srcOrd="0" destOrd="0" presId="urn:microsoft.com/office/officeart/2005/8/layout/vList3"/>
    <dgm:cxn modelId="{30877FC1-A465-4512-ADE1-2F265AA42E4A}" srcId="{F8BCC8CF-CBCA-4E08-A1D9-09EAE6FD2498}" destId="{7773A5CC-C923-434A-815F-33D6DB9E11B8}" srcOrd="0" destOrd="0" parTransId="{6F201BE3-D835-432C-AE42-B26F84AAA0A9}" sibTransId="{89AE4259-8073-456B-BA5B-69B8B307FBB1}"/>
    <dgm:cxn modelId="{8E2DCBF8-6CE1-4FA3-BE40-F03C20FFC2C2}" type="presOf" srcId="{348F634A-D846-4F1F-8804-2E93C3D8A07A}" destId="{E167A8DD-39CA-470E-8B42-7ED7AAC57330}" srcOrd="0" destOrd="0" presId="urn:microsoft.com/office/officeart/2005/8/layout/vList3"/>
    <dgm:cxn modelId="{DD88DEBE-2994-44A9-B222-0BAF7E290CC4}" type="presParOf" srcId="{2ED32B3A-349E-4CF8-8A90-EFD54597AFAF}" destId="{BB410330-C49F-4F25-B2C9-93670032BF9B}" srcOrd="0" destOrd="0" presId="urn:microsoft.com/office/officeart/2005/8/layout/vList3"/>
    <dgm:cxn modelId="{45E160C8-6751-4FE5-811A-AC5B2DE04B05}" type="presParOf" srcId="{BB410330-C49F-4F25-B2C9-93670032BF9B}" destId="{23503F92-55C2-4E97-980D-846E88CBABF9}" srcOrd="0" destOrd="0" presId="urn:microsoft.com/office/officeart/2005/8/layout/vList3"/>
    <dgm:cxn modelId="{A0D20613-D804-4E93-9BBF-7B31F48E57B1}" type="presParOf" srcId="{BB410330-C49F-4F25-B2C9-93670032BF9B}" destId="{9F11B921-ADC5-4134-8999-8903BB3799D8}" srcOrd="1" destOrd="0" presId="urn:microsoft.com/office/officeart/2005/8/layout/vList3"/>
    <dgm:cxn modelId="{CAB26E23-A6C0-4E7D-B9A5-F551AA02A740}" type="presParOf" srcId="{2ED32B3A-349E-4CF8-8A90-EFD54597AFAF}" destId="{8D2AEBB1-1FD5-4060-8ED7-60CFB8F93F38}" srcOrd="1" destOrd="0" presId="urn:microsoft.com/office/officeart/2005/8/layout/vList3"/>
    <dgm:cxn modelId="{8FE1FA3B-669A-42E7-88A0-FA9DE9359952}" type="presParOf" srcId="{2ED32B3A-349E-4CF8-8A90-EFD54597AFAF}" destId="{F4F4699E-BC90-4BD4-B0F2-7718B498D8E4}" srcOrd="2" destOrd="0" presId="urn:microsoft.com/office/officeart/2005/8/layout/vList3"/>
    <dgm:cxn modelId="{6CF6AD8E-EE32-49B3-B5AE-4C9E4E344047}" type="presParOf" srcId="{F4F4699E-BC90-4BD4-B0F2-7718B498D8E4}" destId="{B1F37719-3967-4604-9899-49352AD908CA}" srcOrd="0" destOrd="0" presId="urn:microsoft.com/office/officeart/2005/8/layout/vList3"/>
    <dgm:cxn modelId="{B42FE318-5445-4753-BF38-4F3465376A7B}" type="presParOf" srcId="{F4F4699E-BC90-4BD4-B0F2-7718B498D8E4}" destId="{0638045D-09B3-4857-8E7F-7EA6882E92BC}" srcOrd="1" destOrd="0" presId="urn:microsoft.com/office/officeart/2005/8/layout/vList3"/>
    <dgm:cxn modelId="{57961082-19BC-4A68-ACBE-E77B1DAF40A1}" type="presParOf" srcId="{2ED32B3A-349E-4CF8-8A90-EFD54597AFAF}" destId="{5848730A-BBE1-4C72-B005-E0B62CC538FC}" srcOrd="3" destOrd="0" presId="urn:microsoft.com/office/officeart/2005/8/layout/vList3"/>
    <dgm:cxn modelId="{57815FB0-D683-4995-BF87-ACC1CFCA5F3E}" type="presParOf" srcId="{2ED32B3A-349E-4CF8-8A90-EFD54597AFAF}" destId="{70ECF53B-B5AD-40A3-8CE6-5EFB20AB0AAD}" srcOrd="4" destOrd="0" presId="urn:microsoft.com/office/officeart/2005/8/layout/vList3"/>
    <dgm:cxn modelId="{A87E5E90-C144-4DF4-AE4F-F095085659B0}" type="presParOf" srcId="{70ECF53B-B5AD-40A3-8CE6-5EFB20AB0AAD}" destId="{A563639A-9999-4E34-BA2B-D0A84C1E4ED4}" srcOrd="0" destOrd="0" presId="urn:microsoft.com/office/officeart/2005/8/layout/vList3"/>
    <dgm:cxn modelId="{8CD7DB0D-8A4B-44D7-B43E-70E1BDB057D5}" type="presParOf" srcId="{70ECF53B-B5AD-40A3-8CE6-5EFB20AB0AAD}" destId="{E167A8DD-39CA-470E-8B42-7ED7AAC5733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D6142E-5420-4886-93FF-B4FF70535EDC}"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3D663E63-6963-4209-A3CB-D3A91E0F8928}">
      <dgm:prSet phldrT="[Text]"/>
      <dgm:spPr/>
      <dgm:t>
        <a:bodyPr/>
        <a:lstStyle/>
        <a:p>
          <a:r>
            <a:rPr lang="en-US" dirty="0"/>
            <a:t>Improved State Message Processing (MPE)</a:t>
          </a:r>
        </a:p>
      </dgm:t>
    </dgm:pt>
    <dgm:pt modelId="{E999EA0B-6BE1-4EE4-9E25-189826EF6100}" type="parTrans" cxnId="{A3BA81DC-9C98-4C42-A817-D3E9BDCB88C3}">
      <dgm:prSet/>
      <dgm:spPr/>
      <dgm:t>
        <a:bodyPr/>
        <a:lstStyle/>
        <a:p>
          <a:endParaRPr lang="en-US"/>
        </a:p>
      </dgm:t>
    </dgm:pt>
    <dgm:pt modelId="{80B9E07B-854A-483C-B5AD-36ADE8A4780A}" type="sibTrans" cxnId="{A3BA81DC-9C98-4C42-A817-D3E9BDCB88C3}">
      <dgm:prSet/>
      <dgm:spPr/>
      <dgm:t>
        <a:bodyPr/>
        <a:lstStyle/>
        <a:p>
          <a:endParaRPr lang="en-US"/>
        </a:p>
      </dgm:t>
    </dgm:pt>
    <dgm:pt modelId="{A736FB43-8517-4EDF-B869-BD6498682D62}">
      <dgm:prSet/>
      <dgm:spPr>
        <a:solidFill>
          <a:schemeClr val="tx2">
            <a:alpha val="50000"/>
          </a:schemeClr>
        </a:solidFill>
        <a:ln>
          <a:noFill/>
        </a:ln>
      </dgm:spPr>
      <dgm:t>
        <a:bodyPr/>
        <a:lstStyle/>
        <a:p>
          <a:r>
            <a:rPr lang="en-US" dirty="0"/>
            <a:t>Bypasses inbox</a:t>
          </a:r>
        </a:p>
      </dgm:t>
    </dgm:pt>
    <dgm:pt modelId="{427B20DF-51FE-41E8-BEDF-8F869B60EE7F}" type="parTrans" cxnId="{471DD0DC-4846-48EA-B080-D932298F35CD}">
      <dgm:prSet/>
      <dgm:spPr/>
      <dgm:t>
        <a:bodyPr/>
        <a:lstStyle/>
        <a:p>
          <a:endParaRPr lang="en-US"/>
        </a:p>
      </dgm:t>
    </dgm:pt>
    <dgm:pt modelId="{983E7E6A-FEB6-43DF-AF89-293BFE6939B4}" type="sibTrans" cxnId="{471DD0DC-4846-48EA-B080-D932298F35CD}">
      <dgm:prSet/>
      <dgm:spPr/>
      <dgm:t>
        <a:bodyPr/>
        <a:lstStyle/>
        <a:p>
          <a:endParaRPr lang="en-US"/>
        </a:p>
      </dgm:t>
    </dgm:pt>
    <dgm:pt modelId="{281E64AA-5CF3-4CCB-930E-69DEB3EE41FC}">
      <dgm:prSet/>
      <dgm:spPr>
        <a:solidFill>
          <a:schemeClr val="tx2">
            <a:alpha val="50000"/>
          </a:schemeClr>
        </a:solidFill>
        <a:ln>
          <a:noFill/>
        </a:ln>
      </dgm:spPr>
      <dgm:t>
        <a:bodyPr/>
        <a:lstStyle/>
        <a:p>
          <a:r>
            <a:rPr lang="en-US" dirty="0"/>
            <a:t>Direct write to DB</a:t>
          </a:r>
        </a:p>
      </dgm:t>
    </dgm:pt>
    <dgm:pt modelId="{4C7E2964-8770-4A96-9E18-AA0ECEDF69A8}" type="parTrans" cxnId="{78519DA3-7E88-4668-B211-F84B8F8BF913}">
      <dgm:prSet/>
      <dgm:spPr/>
      <dgm:t>
        <a:bodyPr/>
        <a:lstStyle/>
        <a:p>
          <a:endParaRPr lang="en-US"/>
        </a:p>
      </dgm:t>
    </dgm:pt>
    <dgm:pt modelId="{9DE26E87-0928-4B5D-B6AF-93DD14F48F69}" type="sibTrans" cxnId="{78519DA3-7E88-4668-B211-F84B8F8BF913}">
      <dgm:prSet/>
      <dgm:spPr/>
      <dgm:t>
        <a:bodyPr/>
        <a:lstStyle/>
        <a:p>
          <a:endParaRPr lang="en-US"/>
        </a:p>
      </dgm:t>
    </dgm:pt>
    <dgm:pt modelId="{3B1292C4-77DC-49BA-B3F7-98C8A751E956}">
      <dgm:prSet/>
      <dgm:spPr>
        <a:solidFill>
          <a:schemeClr val="tx2">
            <a:alpha val="50000"/>
          </a:schemeClr>
        </a:solidFill>
        <a:ln>
          <a:noFill/>
        </a:ln>
      </dgm:spPr>
      <dgm:t>
        <a:bodyPr/>
        <a:lstStyle/>
        <a:p>
          <a:r>
            <a:rPr lang="en-US" dirty="0"/>
            <a:t>Decreases result return times</a:t>
          </a:r>
        </a:p>
      </dgm:t>
    </dgm:pt>
    <dgm:pt modelId="{1ED62209-9D0D-41CF-84FB-F48440BF3E6A}" type="parTrans" cxnId="{FC1F5A82-D69E-418A-993F-819ADFA4AFFC}">
      <dgm:prSet/>
      <dgm:spPr/>
      <dgm:t>
        <a:bodyPr/>
        <a:lstStyle/>
        <a:p>
          <a:endParaRPr lang="en-US"/>
        </a:p>
      </dgm:t>
    </dgm:pt>
    <dgm:pt modelId="{474A16AD-51C4-4171-94E3-2B77B92C33BD}" type="sibTrans" cxnId="{FC1F5A82-D69E-418A-993F-819ADFA4AFFC}">
      <dgm:prSet/>
      <dgm:spPr/>
      <dgm:t>
        <a:bodyPr/>
        <a:lstStyle/>
        <a:p>
          <a:endParaRPr lang="en-US"/>
        </a:p>
      </dgm:t>
    </dgm:pt>
    <dgm:pt modelId="{8F356914-509E-4D45-8CEC-3553EA7188F2}" type="pres">
      <dgm:prSet presAssocID="{E4D6142E-5420-4886-93FF-B4FF70535EDC}" presName="Name0" presStyleCnt="0">
        <dgm:presLayoutVars>
          <dgm:dir/>
          <dgm:animLvl val="lvl"/>
          <dgm:resizeHandles val="exact"/>
        </dgm:presLayoutVars>
      </dgm:prSet>
      <dgm:spPr/>
    </dgm:pt>
    <dgm:pt modelId="{DE85951E-7F30-4A8A-B8E2-0E896AA8CF2E}" type="pres">
      <dgm:prSet presAssocID="{3D663E63-6963-4209-A3CB-D3A91E0F8928}" presName="linNode" presStyleCnt="0"/>
      <dgm:spPr/>
    </dgm:pt>
    <dgm:pt modelId="{1785CED9-7E4B-4300-A36B-9FD6EE55815E}" type="pres">
      <dgm:prSet presAssocID="{3D663E63-6963-4209-A3CB-D3A91E0F8928}" presName="parTx" presStyleLbl="revTx" presStyleIdx="0" presStyleCnt="1">
        <dgm:presLayoutVars>
          <dgm:chMax val="1"/>
          <dgm:bulletEnabled val="1"/>
        </dgm:presLayoutVars>
      </dgm:prSet>
      <dgm:spPr/>
    </dgm:pt>
    <dgm:pt modelId="{E27380C0-DCA1-4B8F-9E03-822F6211C4C9}" type="pres">
      <dgm:prSet presAssocID="{3D663E63-6963-4209-A3CB-D3A91E0F8928}" presName="bracket" presStyleLbl="parChTrans1D1" presStyleIdx="0" presStyleCnt="1"/>
      <dgm:spPr>
        <a:ln w="63500">
          <a:solidFill>
            <a:schemeClr val="tx1"/>
          </a:solidFill>
        </a:ln>
      </dgm:spPr>
    </dgm:pt>
    <dgm:pt modelId="{827C0024-32D4-4A89-9C2F-248DD23B8061}" type="pres">
      <dgm:prSet presAssocID="{3D663E63-6963-4209-A3CB-D3A91E0F8928}" presName="spH" presStyleCnt="0"/>
      <dgm:spPr/>
    </dgm:pt>
    <dgm:pt modelId="{2AEBB770-AF85-475A-9F0A-A12F9154799F}" type="pres">
      <dgm:prSet presAssocID="{3D663E63-6963-4209-A3CB-D3A91E0F8928}" presName="desTx" presStyleLbl="node1" presStyleIdx="0" presStyleCnt="1">
        <dgm:presLayoutVars>
          <dgm:bulletEnabled val="1"/>
        </dgm:presLayoutVars>
      </dgm:prSet>
      <dgm:spPr/>
    </dgm:pt>
  </dgm:ptLst>
  <dgm:cxnLst>
    <dgm:cxn modelId="{5B3E2C05-48C0-44F4-A8B8-AA2EAE3A4ED9}" type="presOf" srcId="{281E64AA-5CF3-4CCB-930E-69DEB3EE41FC}" destId="{2AEBB770-AF85-475A-9F0A-A12F9154799F}" srcOrd="0" destOrd="1" presId="urn:diagrams.loki3.com/BracketList"/>
    <dgm:cxn modelId="{F79C3611-FCD9-46F9-8B6F-C7B326E583C6}" type="presOf" srcId="{3D663E63-6963-4209-A3CB-D3A91E0F8928}" destId="{1785CED9-7E4B-4300-A36B-9FD6EE55815E}" srcOrd="0" destOrd="0" presId="urn:diagrams.loki3.com/BracketList"/>
    <dgm:cxn modelId="{C2B36E69-284B-4E92-B132-CD28949179AE}" type="presOf" srcId="{A736FB43-8517-4EDF-B869-BD6498682D62}" destId="{2AEBB770-AF85-475A-9F0A-A12F9154799F}" srcOrd="0" destOrd="0" presId="urn:diagrams.loki3.com/BracketList"/>
    <dgm:cxn modelId="{FC1F5A82-D69E-418A-993F-819ADFA4AFFC}" srcId="{3D663E63-6963-4209-A3CB-D3A91E0F8928}" destId="{3B1292C4-77DC-49BA-B3F7-98C8A751E956}" srcOrd="2" destOrd="0" parTransId="{1ED62209-9D0D-41CF-84FB-F48440BF3E6A}" sibTransId="{474A16AD-51C4-4171-94E3-2B77B92C33BD}"/>
    <dgm:cxn modelId="{A88F1184-5FE9-42C9-B3DF-FFCEAF1C034A}" type="presOf" srcId="{E4D6142E-5420-4886-93FF-B4FF70535EDC}" destId="{8F356914-509E-4D45-8CEC-3553EA7188F2}" srcOrd="0" destOrd="0" presId="urn:diagrams.loki3.com/BracketList"/>
    <dgm:cxn modelId="{78519DA3-7E88-4668-B211-F84B8F8BF913}" srcId="{3D663E63-6963-4209-A3CB-D3A91E0F8928}" destId="{281E64AA-5CF3-4CCB-930E-69DEB3EE41FC}" srcOrd="1" destOrd="0" parTransId="{4C7E2964-8770-4A96-9E18-AA0ECEDF69A8}" sibTransId="{9DE26E87-0928-4B5D-B6AF-93DD14F48F69}"/>
    <dgm:cxn modelId="{590FD9C0-C4E8-44B8-97ED-A1E239CA194B}" type="presOf" srcId="{3B1292C4-77DC-49BA-B3F7-98C8A751E956}" destId="{2AEBB770-AF85-475A-9F0A-A12F9154799F}" srcOrd="0" destOrd="2" presId="urn:diagrams.loki3.com/BracketList"/>
    <dgm:cxn modelId="{A3BA81DC-9C98-4C42-A817-D3E9BDCB88C3}" srcId="{E4D6142E-5420-4886-93FF-B4FF70535EDC}" destId="{3D663E63-6963-4209-A3CB-D3A91E0F8928}" srcOrd="0" destOrd="0" parTransId="{E999EA0B-6BE1-4EE4-9E25-189826EF6100}" sibTransId="{80B9E07B-854A-483C-B5AD-36ADE8A4780A}"/>
    <dgm:cxn modelId="{471DD0DC-4846-48EA-B080-D932298F35CD}" srcId="{3D663E63-6963-4209-A3CB-D3A91E0F8928}" destId="{A736FB43-8517-4EDF-B869-BD6498682D62}" srcOrd="0" destOrd="0" parTransId="{427B20DF-51FE-41E8-BEDF-8F869B60EE7F}" sibTransId="{983E7E6A-FEB6-43DF-AF89-293BFE6939B4}"/>
    <dgm:cxn modelId="{985BF46C-444D-414B-AB0D-A745908F3188}" type="presParOf" srcId="{8F356914-509E-4D45-8CEC-3553EA7188F2}" destId="{DE85951E-7F30-4A8A-B8E2-0E896AA8CF2E}" srcOrd="0" destOrd="0" presId="urn:diagrams.loki3.com/BracketList"/>
    <dgm:cxn modelId="{597A27FD-68DD-4E78-B58E-5EA98CEEC738}" type="presParOf" srcId="{DE85951E-7F30-4A8A-B8E2-0E896AA8CF2E}" destId="{1785CED9-7E4B-4300-A36B-9FD6EE55815E}" srcOrd="0" destOrd="0" presId="urn:diagrams.loki3.com/BracketList"/>
    <dgm:cxn modelId="{B966C417-E799-4470-8C0D-4B41843B2292}" type="presParOf" srcId="{DE85951E-7F30-4A8A-B8E2-0E896AA8CF2E}" destId="{E27380C0-DCA1-4B8F-9E03-822F6211C4C9}" srcOrd="1" destOrd="0" presId="urn:diagrams.loki3.com/BracketList"/>
    <dgm:cxn modelId="{4A5A15E3-3AB4-470C-9D90-33DFE6A0E016}" type="presParOf" srcId="{DE85951E-7F30-4A8A-B8E2-0E896AA8CF2E}" destId="{827C0024-32D4-4A89-9C2F-248DD23B8061}" srcOrd="2" destOrd="0" presId="urn:diagrams.loki3.com/BracketList"/>
    <dgm:cxn modelId="{39B30566-2C70-4AB4-A17E-7072C63C1EE8}" type="presParOf" srcId="{DE85951E-7F30-4A8A-B8E2-0E896AA8CF2E}" destId="{2AEBB770-AF85-475A-9F0A-A12F9154799F}"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8D430E-CE6C-40DB-B2A1-951565DFE1FD}" type="doc">
      <dgm:prSet loTypeId="urn:microsoft.com/office/officeart/2005/8/layout/process1" loCatId="process" qsTypeId="urn:microsoft.com/office/officeart/2005/8/quickstyle/simple1" qsCatId="simple" csTypeId="urn:microsoft.com/office/officeart/2005/8/colors/accent1_2" csCatId="accent1" phldr="1"/>
      <dgm:spPr/>
    </dgm:pt>
    <dgm:pt modelId="{6FA7D44A-C490-4E14-957A-6B7839273AC2}">
      <dgm:prSet phldrT="[Text]" custT="1"/>
      <dgm:spPr/>
      <dgm:t>
        <a:bodyPr/>
        <a:lstStyle/>
        <a:p>
          <a:r>
            <a:rPr lang="en-US" sz="2000" dirty="0"/>
            <a:t>Download tool</a:t>
          </a:r>
        </a:p>
      </dgm:t>
    </dgm:pt>
    <dgm:pt modelId="{4B0D2834-D96F-4981-88B1-7CF4D9E00E56}" type="parTrans" cxnId="{3F6388D2-5742-4578-9F09-AD357770B201}">
      <dgm:prSet/>
      <dgm:spPr/>
      <dgm:t>
        <a:bodyPr/>
        <a:lstStyle/>
        <a:p>
          <a:endParaRPr lang="en-US" sz="2000"/>
        </a:p>
      </dgm:t>
    </dgm:pt>
    <dgm:pt modelId="{7585601E-20D6-4F15-AF2B-E2E75F74BFB1}" type="sibTrans" cxnId="{3F6388D2-5742-4578-9F09-AD357770B201}">
      <dgm:prSet custT="1"/>
      <dgm:spPr/>
      <dgm:t>
        <a:bodyPr/>
        <a:lstStyle/>
        <a:p>
          <a:endParaRPr lang="en-US" sz="1600"/>
        </a:p>
      </dgm:t>
    </dgm:pt>
    <dgm:pt modelId="{AD326F4F-D235-4D84-AD36-84CED24B7064}">
      <dgm:prSet phldrT="[Text]" custT="1"/>
      <dgm:spPr/>
      <dgm:t>
        <a:bodyPr/>
        <a:lstStyle/>
        <a:p>
          <a:r>
            <a:rPr lang="en-US" sz="2000" dirty="0"/>
            <a:t>Generates app manifest</a:t>
          </a:r>
        </a:p>
      </dgm:t>
    </dgm:pt>
    <dgm:pt modelId="{7FECFE24-0670-47D1-96F6-277DB08BEF57}" type="parTrans" cxnId="{CFC95FD6-EA8F-4C10-8D47-65D41E253123}">
      <dgm:prSet/>
      <dgm:spPr/>
      <dgm:t>
        <a:bodyPr/>
        <a:lstStyle/>
        <a:p>
          <a:endParaRPr lang="en-US" sz="2000"/>
        </a:p>
      </dgm:t>
    </dgm:pt>
    <dgm:pt modelId="{C3076A41-2443-42CC-A583-756811B3CCBD}" type="sibTrans" cxnId="{CFC95FD6-EA8F-4C10-8D47-65D41E253123}">
      <dgm:prSet custT="1"/>
      <dgm:spPr/>
      <dgm:t>
        <a:bodyPr/>
        <a:lstStyle/>
        <a:p>
          <a:endParaRPr lang="en-US" sz="1600"/>
        </a:p>
      </dgm:t>
    </dgm:pt>
    <dgm:pt modelId="{4E996403-4DE5-477B-8DC8-1D663752CC73}">
      <dgm:prSet phldrT="[Text]" custT="1"/>
      <dgm:spPr/>
      <dgm:t>
        <a:bodyPr/>
        <a:lstStyle/>
        <a:p>
          <a:r>
            <a:rPr lang="en-US" sz="2000" dirty="0"/>
            <a:t>Encrypt installation files</a:t>
          </a:r>
        </a:p>
      </dgm:t>
    </dgm:pt>
    <dgm:pt modelId="{A2BED5F8-25A5-43C3-BEB2-BFCA351CA453}" type="parTrans" cxnId="{FE107F71-A58A-4F90-99AA-59937746C9C5}">
      <dgm:prSet/>
      <dgm:spPr/>
      <dgm:t>
        <a:bodyPr/>
        <a:lstStyle/>
        <a:p>
          <a:endParaRPr lang="en-US" sz="2000"/>
        </a:p>
      </dgm:t>
    </dgm:pt>
    <dgm:pt modelId="{6FFA71FE-47F2-4A1F-8D40-395D24DDF71C}" type="sibTrans" cxnId="{FE107F71-A58A-4F90-99AA-59937746C9C5}">
      <dgm:prSet custT="1"/>
      <dgm:spPr/>
      <dgm:t>
        <a:bodyPr/>
        <a:lstStyle/>
        <a:p>
          <a:endParaRPr lang="en-US" sz="1600"/>
        </a:p>
      </dgm:t>
    </dgm:pt>
    <dgm:pt modelId="{9739F78B-1F82-4339-98F0-E1D56543599C}">
      <dgm:prSet phldrT="[Text]" custT="1"/>
      <dgm:spPr/>
      <dgm:t>
        <a:bodyPr/>
        <a:lstStyle/>
        <a:p>
          <a:r>
            <a:rPr lang="en-US" sz="2000" dirty="0"/>
            <a:t>Convert installation files</a:t>
          </a:r>
        </a:p>
      </dgm:t>
    </dgm:pt>
    <dgm:pt modelId="{EB3489FB-8476-45BA-ACBE-E5D5FE96F894}" type="parTrans" cxnId="{602B9046-BAB7-4E92-B2E2-5A69CC014359}">
      <dgm:prSet/>
      <dgm:spPr/>
      <dgm:t>
        <a:bodyPr/>
        <a:lstStyle/>
        <a:p>
          <a:endParaRPr lang="en-US" sz="2000"/>
        </a:p>
      </dgm:t>
    </dgm:pt>
    <dgm:pt modelId="{2CFB0AEA-8076-4BC9-8146-35DB1D9EDC36}" type="sibTrans" cxnId="{602B9046-BAB7-4E92-B2E2-5A69CC014359}">
      <dgm:prSet/>
      <dgm:spPr/>
      <dgm:t>
        <a:bodyPr/>
        <a:lstStyle/>
        <a:p>
          <a:endParaRPr lang="en-US" sz="2000"/>
        </a:p>
      </dgm:t>
    </dgm:pt>
    <dgm:pt modelId="{E3BE24CE-2938-4D11-B703-59F4B72D1929}" type="pres">
      <dgm:prSet presAssocID="{628D430E-CE6C-40DB-B2A1-951565DFE1FD}" presName="Name0" presStyleCnt="0">
        <dgm:presLayoutVars>
          <dgm:dir/>
          <dgm:resizeHandles val="exact"/>
        </dgm:presLayoutVars>
      </dgm:prSet>
      <dgm:spPr/>
    </dgm:pt>
    <dgm:pt modelId="{1777D256-C296-43A1-B1DD-0A384B63B5AB}" type="pres">
      <dgm:prSet presAssocID="{6FA7D44A-C490-4E14-957A-6B7839273AC2}" presName="node" presStyleLbl="node1" presStyleIdx="0" presStyleCnt="4">
        <dgm:presLayoutVars>
          <dgm:bulletEnabled val="1"/>
        </dgm:presLayoutVars>
      </dgm:prSet>
      <dgm:spPr/>
    </dgm:pt>
    <dgm:pt modelId="{EC852BE2-07BC-4BE8-BA4C-43B16B53194D}" type="pres">
      <dgm:prSet presAssocID="{7585601E-20D6-4F15-AF2B-E2E75F74BFB1}" presName="sibTrans" presStyleLbl="sibTrans2D1" presStyleIdx="0" presStyleCnt="3"/>
      <dgm:spPr/>
    </dgm:pt>
    <dgm:pt modelId="{2B9AB9D9-19F6-494F-BD29-8268067272C2}" type="pres">
      <dgm:prSet presAssocID="{7585601E-20D6-4F15-AF2B-E2E75F74BFB1}" presName="connectorText" presStyleLbl="sibTrans2D1" presStyleIdx="0" presStyleCnt="3"/>
      <dgm:spPr/>
    </dgm:pt>
    <dgm:pt modelId="{C43153DE-6466-4305-AB0D-20924F4930EA}" type="pres">
      <dgm:prSet presAssocID="{AD326F4F-D235-4D84-AD36-84CED24B7064}" presName="node" presStyleLbl="node1" presStyleIdx="1" presStyleCnt="4">
        <dgm:presLayoutVars>
          <dgm:bulletEnabled val="1"/>
        </dgm:presLayoutVars>
      </dgm:prSet>
      <dgm:spPr/>
    </dgm:pt>
    <dgm:pt modelId="{4DCAC33E-4607-4BC9-9B92-0F5201944E11}" type="pres">
      <dgm:prSet presAssocID="{C3076A41-2443-42CC-A583-756811B3CCBD}" presName="sibTrans" presStyleLbl="sibTrans2D1" presStyleIdx="1" presStyleCnt="3"/>
      <dgm:spPr/>
    </dgm:pt>
    <dgm:pt modelId="{7FA418D0-8836-4AC0-8EE8-27B847C038F7}" type="pres">
      <dgm:prSet presAssocID="{C3076A41-2443-42CC-A583-756811B3CCBD}" presName="connectorText" presStyleLbl="sibTrans2D1" presStyleIdx="1" presStyleCnt="3"/>
      <dgm:spPr/>
    </dgm:pt>
    <dgm:pt modelId="{61386264-EE24-4563-9601-954BC2F590BE}" type="pres">
      <dgm:prSet presAssocID="{4E996403-4DE5-477B-8DC8-1D663752CC73}" presName="node" presStyleLbl="node1" presStyleIdx="2" presStyleCnt="4">
        <dgm:presLayoutVars>
          <dgm:bulletEnabled val="1"/>
        </dgm:presLayoutVars>
      </dgm:prSet>
      <dgm:spPr/>
    </dgm:pt>
    <dgm:pt modelId="{2A3EBE15-E4DA-4346-A151-237A8012C72B}" type="pres">
      <dgm:prSet presAssocID="{6FFA71FE-47F2-4A1F-8D40-395D24DDF71C}" presName="sibTrans" presStyleLbl="sibTrans2D1" presStyleIdx="2" presStyleCnt="3"/>
      <dgm:spPr/>
    </dgm:pt>
    <dgm:pt modelId="{BD1A8774-4CDD-40B2-A1D6-E4BAA0691345}" type="pres">
      <dgm:prSet presAssocID="{6FFA71FE-47F2-4A1F-8D40-395D24DDF71C}" presName="connectorText" presStyleLbl="sibTrans2D1" presStyleIdx="2" presStyleCnt="3"/>
      <dgm:spPr/>
    </dgm:pt>
    <dgm:pt modelId="{92EC44C7-59A7-4072-A6E5-BBC525895222}" type="pres">
      <dgm:prSet presAssocID="{9739F78B-1F82-4339-98F0-E1D56543599C}" presName="node" presStyleLbl="node1" presStyleIdx="3" presStyleCnt="4">
        <dgm:presLayoutVars>
          <dgm:bulletEnabled val="1"/>
        </dgm:presLayoutVars>
      </dgm:prSet>
      <dgm:spPr/>
    </dgm:pt>
  </dgm:ptLst>
  <dgm:cxnLst>
    <dgm:cxn modelId="{1A058313-B56C-4736-8BA8-19A11F528257}" type="presOf" srcId="{628D430E-CE6C-40DB-B2A1-951565DFE1FD}" destId="{E3BE24CE-2938-4D11-B703-59F4B72D1929}" srcOrd="0" destOrd="0" presId="urn:microsoft.com/office/officeart/2005/8/layout/process1"/>
    <dgm:cxn modelId="{D3F4661E-F3F6-4669-96B8-81B303CAB683}" type="presOf" srcId="{7585601E-20D6-4F15-AF2B-E2E75F74BFB1}" destId="{2B9AB9D9-19F6-494F-BD29-8268067272C2}" srcOrd="1" destOrd="0" presId="urn:microsoft.com/office/officeart/2005/8/layout/process1"/>
    <dgm:cxn modelId="{0084D12C-139B-4C69-AECE-C32D2E346B72}" type="presOf" srcId="{C3076A41-2443-42CC-A583-756811B3CCBD}" destId="{7FA418D0-8836-4AC0-8EE8-27B847C038F7}" srcOrd="1" destOrd="0" presId="urn:microsoft.com/office/officeart/2005/8/layout/process1"/>
    <dgm:cxn modelId="{37D5DA33-CABC-45E5-9595-EDFEB5345B1C}" type="presOf" srcId="{6FA7D44A-C490-4E14-957A-6B7839273AC2}" destId="{1777D256-C296-43A1-B1DD-0A384B63B5AB}" srcOrd="0" destOrd="0" presId="urn:microsoft.com/office/officeart/2005/8/layout/process1"/>
    <dgm:cxn modelId="{C2EB6F37-BBBD-4431-83BC-C1C155528AB1}" type="presOf" srcId="{6FFA71FE-47F2-4A1F-8D40-395D24DDF71C}" destId="{2A3EBE15-E4DA-4346-A151-237A8012C72B}" srcOrd="0" destOrd="0" presId="urn:microsoft.com/office/officeart/2005/8/layout/process1"/>
    <dgm:cxn modelId="{E4D29644-E7E0-41B8-B18D-CD2BAB235FC1}" type="presOf" srcId="{AD326F4F-D235-4D84-AD36-84CED24B7064}" destId="{C43153DE-6466-4305-AB0D-20924F4930EA}" srcOrd="0" destOrd="0" presId="urn:microsoft.com/office/officeart/2005/8/layout/process1"/>
    <dgm:cxn modelId="{602B9046-BAB7-4E92-B2E2-5A69CC014359}" srcId="{628D430E-CE6C-40DB-B2A1-951565DFE1FD}" destId="{9739F78B-1F82-4339-98F0-E1D56543599C}" srcOrd="3" destOrd="0" parTransId="{EB3489FB-8476-45BA-ACBE-E5D5FE96F894}" sibTransId="{2CFB0AEA-8076-4BC9-8146-35DB1D9EDC36}"/>
    <dgm:cxn modelId="{FE107F71-A58A-4F90-99AA-59937746C9C5}" srcId="{628D430E-CE6C-40DB-B2A1-951565DFE1FD}" destId="{4E996403-4DE5-477B-8DC8-1D663752CC73}" srcOrd="2" destOrd="0" parTransId="{A2BED5F8-25A5-43C3-BEB2-BFCA351CA453}" sibTransId="{6FFA71FE-47F2-4A1F-8D40-395D24DDF71C}"/>
    <dgm:cxn modelId="{B7329277-4EC0-4B90-85DF-2A53CE7A32A5}" type="presOf" srcId="{7585601E-20D6-4F15-AF2B-E2E75F74BFB1}" destId="{EC852BE2-07BC-4BE8-BA4C-43B16B53194D}" srcOrd="0" destOrd="0" presId="urn:microsoft.com/office/officeart/2005/8/layout/process1"/>
    <dgm:cxn modelId="{6E13539F-8987-4383-9342-E3EE5C9A9B81}" type="presOf" srcId="{4E996403-4DE5-477B-8DC8-1D663752CC73}" destId="{61386264-EE24-4563-9601-954BC2F590BE}" srcOrd="0" destOrd="0" presId="urn:microsoft.com/office/officeart/2005/8/layout/process1"/>
    <dgm:cxn modelId="{B69578A6-D9F7-4420-B18D-23767ECE4730}" type="presOf" srcId="{6FFA71FE-47F2-4A1F-8D40-395D24DDF71C}" destId="{BD1A8774-4CDD-40B2-A1D6-E4BAA0691345}" srcOrd="1" destOrd="0" presId="urn:microsoft.com/office/officeart/2005/8/layout/process1"/>
    <dgm:cxn modelId="{3F6388D2-5742-4578-9F09-AD357770B201}" srcId="{628D430E-CE6C-40DB-B2A1-951565DFE1FD}" destId="{6FA7D44A-C490-4E14-957A-6B7839273AC2}" srcOrd="0" destOrd="0" parTransId="{4B0D2834-D96F-4981-88B1-7CF4D9E00E56}" sibTransId="{7585601E-20D6-4F15-AF2B-E2E75F74BFB1}"/>
    <dgm:cxn modelId="{E2875DD4-D078-4A52-8E4D-A143766994D4}" type="presOf" srcId="{C3076A41-2443-42CC-A583-756811B3CCBD}" destId="{4DCAC33E-4607-4BC9-9B92-0F5201944E11}" srcOrd="0" destOrd="0" presId="urn:microsoft.com/office/officeart/2005/8/layout/process1"/>
    <dgm:cxn modelId="{CFC95FD6-EA8F-4C10-8D47-65D41E253123}" srcId="{628D430E-CE6C-40DB-B2A1-951565DFE1FD}" destId="{AD326F4F-D235-4D84-AD36-84CED24B7064}" srcOrd="1" destOrd="0" parTransId="{7FECFE24-0670-47D1-96F6-277DB08BEF57}" sibTransId="{C3076A41-2443-42CC-A583-756811B3CCBD}"/>
    <dgm:cxn modelId="{7B3998F8-1A73-4340-838F-3D88C1EC1C0E}" type="presOf" srcId="{9739F78B-1F82-4339-98F0-E1D56543599C}" destId="{92EC44C7-59A7-4072-A6E5-BBC525895222}" srcOrd="0" destOrd="0" presId="urn:microsoft.com/office/officeart/2005/8/layout/process1"/>
    <dgm:cxn modelId="{7AC4502C-ADE7-4DFD-AC58-26F5649752B7}" type="presParOf" srcId="{E3BE24CE-2938-4D11-B703-59F4B72D1929}" destId="{1777D256-C296-43A1-B1DD-0A384B63B5AB}" srcOrd="0" destOrd="0" presId="urn:microsoft.com/office/officeart/2005/8/layout/process1"/>
    <dgm:cxn modelId="{64AD7072-2A6E-42C6-AC40-2CA8C1C8DB0E}" type="presParOf" srcId="{E3BE24CE-2938-4D11-B703-59F4B72D1929}" destId="{EC852BE2-07BC-4BE8-BA4C-43B16B53194D}" srcOrd="1" destOrd="0" presId="urn:microsoft.com/office/officeart/2005/8/layout/process1"/>
    <dgm:cxn modelId="{E147337D-88A8-4BA7-B786-DBA10EAE861F}" type="presParOf" srcId="{EC852BE2-07BC-4BE8-BA4C-43B16B53194D}" destId="{2B9AB9D9-19F6-494F-BD29-8268067272C2}" srcOrd="0" destOrd="0" presId="urn:microsoft.com/office/officeart/2005/8/layout/process1"/>
    <dgm:cxn modelId="{DE0E5197-7736-445A-9FD0-D7217D944116}" type="presParOf" srcId="{E3BE24CE-2938-4D11-B703-59F4B72D1929}" destId="{C43153DE-6466-4305-AB0D-20924F4930EA}" srcOrd="2" destOrd="0" presId="urn:microsoft.com/office/officeart/2005/8/layout/process1"/>
    <dgm:cxn modelId="{77BC9118-533B-47EB-99F6-1189591C42B9}" type="presParOf" srcId="{E3BE24CE-2938-4D11-B703-59F4B72D1929}" destId="{4DCAC33E-4607-4BC9-9B92-0F5201944E11}" srcOrd="3" destOrd="0" presId="urn:microsoft.com/office/officeart/2005/8/layout/process1"/>
    <dgm:cxn modelId="{4AC5F3FE-F1EC-49DB-8201-B489CC089A89}" type="presParOf" srcId="{4DCAC33E-4607-4BC9-9B92-0F5201944E11}" destId="{7FA418D0-8836-4AC0-8EE8-27B847C038F7}" srcOrd="0" destOrd="0" presId="urn:microsoft.com/office/officeart/2005/8/layout/process1"/>
    <dgm:cxn modelId="{ADC86F60-8BD9-48F1-8BDB-5FB562A81970}" type="presParOf" srcId="{E3BE24CE-2938-4D11-B703-59F4B72D1929}" destId="{61386264-EE24-4563-9601-954BC2F590BE}" srcOrd="4" destOrd="0" presId="urn:microsoft.com/office/officeart/2005/8/layout/process1"/>
    <dgm:cxn modelId="{768CCA9F-47A4-42AE-B0C7-1849A59A6D48}" type="presParOf" srcId="{E3BE24CE-2938-4D11-B703-59F4B72D1929}" destId="{2A3EBE15-E4DA-4346-A151-237A8012C72B}" srcOrd="5" destOrd="0" presId="urn:microsoft.com/office/officeart/2005/8/layout/process1"/>
    <dgm:cxn modelId="{3F129FD9-1B20-493D-B464-434337BB404E}" type="presParOf" srcId="{2A3EBE15-E4DA-4346-A151-237A8012C72B}" destId="{BD1A8774-4CDD-40B2-A1D6-E4BAA0691345}" srcOrd="0" destOrd="0" presId="urn:microsoft.com/office/officeart/2005/8/layout/process1"/>
    <dgm:cxn modelId="{573E61F9-404B-4DE3-95E4-C9E4412F8CDE}" type="presParOf" srcId="{E3BE24CE-2938-4D11-B703-59F4B72D1929}" destId="{92EC44C7-59A7-4072-A6E5-BBC525895222}"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1B921-ADC5-4134-8999-8903BB3799D8}">
      <dsp:nvSpPr>
        <dsp:cNvPr id="0" name=""/>
        <dsp:cNvSpPr/>
      </dsp:nvSpPr>
      <dsp:spPr>
        <a:xfrm rot="10800000">
          <a:off x="1330846" y="1376"/>
          <a:ext cx="5472684" cy="1000189"/>
        </a:xfrm>
        <a:prstGeom prst="homePlate">
          <a:avLst/>
        </a:prstGeom>
        <a:solidFill>
          <a:schemeClr val="accent2">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1056" tIns="129540" rIns="241808"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Constant Change</a:t>
          </a:r>
        </a:p>
      </dsp:txBody>
      <dsp:txXfrm rot="10800000">
        <a:off x="1580893" y="1376"/>
        <a:ext cx="5222637" cy="1000189"/>
      </dsp:txXfrm>
    </dsp:sp>
    <dsp:sp modelId="{23503F92-55C2-4E97-980D-846E88CBABF9}">
      <dsp:nvSpPr>
        <dsp:cNvPr id="0" name=""/>
        <dsp:cNvSpPr/>
      </dsp:nvSpPr>
      <dsp:spPr>
        <a:xfrm>
          <a:off x="829763" y="1376"/>
          <a:ext cx="1000189" cy="100018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0638045D-09B3-4857-8E7F-7EA6882E92BC}">
      <dsp:nvSpPr>
        <dsp:cNvPr id="0" name=""/>
        <dsp:cNvSpPr/>
      </dsp:nvSpPr>
      <dsp:spPr>
        <a:xfrm rot="10800000">
          <a:off x="1628505" y="1300130"/>
          <a:ext cx="5472684" cy="1000189"/>
        </a:xfrm>
        <a:prstGeom prst="homePlate">
          <a:avLst/>
        </a:prstGeom>
        <a:solidFill>
          <a:schemeClr val="accent2">
            <a:alpha val="90000"/>
            <a:hueOff val="0"/>
            <a:satOff val="0"/>
            <a:lumOff val="0"/>
            <a:alphaOff val="-2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1056" tIns="129540" rIns="241808"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Instant Gratification</a:t>
          </a:r>
        </a:p>
      </dsp:txBody>
      <dsp:txXfrm rot="10800000">
        <a:off x="1878552" y="1300130"/>
        <a:ext cx="5222637" cy="1000189"/>
      </dsp:txXfrm>
    </dsp:sp>
    <dsp:sp modelId="{B1F37719-3967-4604-9899-49352AD908CA}">
      <dsp:nvSpPr>
        <dsp:cNvPr id="0" name=""/>
        <dsp:cNvSpPr/>
      </dsp:nvSpPr>
      <dsp:spPr>
        <a:xfrm>
          <a:off x="1128410" y="1300130"/>
          <a:ext cx="1000189" cy="100018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E167A8DD-39CA-470E-8B42-7ED7AAC57330}">
      <dsp:nvSpPr>
        <dsp:cNvPr id="0" name=""/>
        <dsp:cNvSpPr/>
      </dsp:nvSpPr>
      <dsp:spPr>
        <a:xfrm rot="10800000">
          <a:off x="1910075" y="2600260"/>
          <a:ext cx="5472684" cy="1000189"/>
        </a:xfrm>
        <a:prstGeom prst="homePlate">
          <a:avLst/>
        </a:prstGeom>
        <a:solidFill>
          <a:schemeClr val="accent2">
            <a:alpha val="90000"/>
            <a:hueOff val="0"/>
            <a:satOff val="0"/>
            <a:lumOff val="0"/>
            <a:alpha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1056" tIns="129540" rIns="241808"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User Response Time</a:t>
          </a:r>
        </a:p>
      </dsp:txBody>
      <dsp:txXfrm rot="10800000">
        <a:off x="2160122" y="2600260"/>
        <a:ext cx="5222637" cy="1000189"/>
      </dsp:txXfrm>
    </dsp:sp>
    <dsp:sp modelId="{A563639A-9999-4E34-BA2B-D0A84C1E4ED4}">
      <dsp:nvSpPr>
        <dsp:cNvPr id="0" name=""/>
        <dsp:cNvSpPr/>
      </dsp:nvSpPr>
      <dsp:spPr>
        <a:xfrm>
          <a:off x="1410914" y="2593572"/>
          <a:ext cx="1000189" cy="100018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5CED9-7E4B-4300-A36B-9FD6EE55815E}">
      <dsp:nvSpPr>
        <dsp:cNvPr id="0" name=""/>
        <dsp:cNvSpPr/>
      </dsp:nvSpPr>
      <dsp:spPr>
        <a:xfrm>
          <a:off x="4018" y="13867"/>
          <a:ext cx="2055390" cy="166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Improved State Message Processing (MPE)</a:t>
          </a:r>
        </a:p>
      </dsp:txBody>
      <dsp:txXfrm>
        <a:off x="4018" y="13867"/>
        <a:ext cx="2055390" cy="1660725"/>
      </dsp:txXfrm>
    </dsp:sp>
    <dsp:sp modelId="{E27380C0-DCA1-4B8F-9E03-822F6211C4C9}">
      <dsp:nvSpPr>
        <dsp:cNvPr id="0" name=""/>
        <dsp:cNvSpPr/>
      </dsp:nvSpPr>
      <dsp:spPr>
        <a:xfrm>
          <a:off x="2059409" y="13867"/>
          <a:ext cx="411078" cy="1660725"/>
        </a:xfrm>
        <a:prstGeom prst="leftBrace">
          <a:avLst>
            <a:gd name="adj1" fmla="val 35000"/>
            <a:gd name="adj2" fmla="val 50000"/>
          </a:avLst>
        </a:prstGeom>
        <a:noFill/>
        <a:ln w="635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AEBB770-AF85-475A-9F0A-A12F9154799F}">
      <dsp:nvSpPr>
        <dsp:cNvPr id="0" name=""/>
        <dsp:cNvSpPr/>
      </dsp:nvSpPr>
      <dsp:spPr>
        <a:xfrm>
          <a:off x="2634918" y="13867"/>
          <a:ext cx="5590663" cy="1660725"/>
        </a:xfrm>
        <a:prstGeom prst="rect">
          <a:avLst/>
        </a:prstGeom>
        <a:solidFill>
          <a:schemeClr val="tx2">
            <a:alpha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Bypasses inbox</a:t>
          </a:r>
        </a:p>
        <a:p>
          <a:pPr marL="228600" lvl="1" indent="-228600" algn="l" defTabSz="977900">
            <a:lnSpc>
              <a:spcPct val="90000"/>
            </a:lnSpc>
            <a:spcBef>
              <a:spcPct val="0"/>
            </a:spcBef>
            <a:spcAft>
              <a:spcPct val="15000"/>
            </a:spcAft>
            <a:buChar char="•"/>
          </a:pPr>
          <a:r>
            <a:rPr lang="en-US" sz="2200" kern="1200" dirty="0"/>
            <a:t>Direct write to DB</a:t>
          </a:r>
        </a:p>
        <a:p>
          <a:pPr marL="228600" lvl="1" indent="-228600" algn="l" defTabSz="977900">
            <a:lnSpc>
              <a:spcPct val="90000"/>
            </a:lnSpc>
            <a:spcBef>
              <a:spcPct val="0"/>
            </a:spcBef>
            <a:spcAft>
              <a:spcPct val="15000"/>
            </a:spcAft>
            <a:buChar char="•"/>
          </a:pPr>
          <a:r>
            <a:rPr lang="en-US" sz="2200" kern="1200" dirty="0"/>
            <a:t>Decreases result return times</a:t>
          </a:r>
        </a:p>
      </dsp:txBody>
      <dsp:txXfrm>
        <a:off x="2634918" y="13867"/>
        <a:ext cx="5590663" cy="1660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7D256-C296-43A1-B1DD-0A384B63B5AB}">
      <dsp:nvSpPr>
        <dsp:cNvPr id="0" name=""/>
        <dsp:cNvSpPr/>
      </dsp:nvSpPr>
      <dsp:spPr>
        <a:xfrm>
          <a:off x="7663" y="950244"/>
          <a:ext cx="1586262" cy="10855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Download tool</a:t>
          </a:r>
        </a:p>
      </dsp:txBody>
      <dsp:txXfrm>
        <a:off x="39459" y="982040"/>
        <a:ext cx="1522670" cy="1022006"/>
      </dsp:txXfrm>
    </dsp:sp>
    <dsp:sp modelId="{EC852BE2-07BC-4BE8-BA4C-43B16B53194D}">
      <dsp:nvSpPr>
        <dsp:cNvPr id="0" name=""/>
        <dsp:cNvSpPr/>
      </dsp:nvSpPr>
      <dsp:spPr>
        <a:xfrm>
          <a:off x="1752551" y="1296347"/>
          <a:ext cx="336287" cy="3933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2551" y="1375026"/>
        <a:ext cx="235401" cy="236035"/>
      </dsp:txXfrm>
    </dsp:sp>
    <dsp:sp modelId="{C43153DE-6466-4305-AB0D-20924F4930EA}">
      <dsp:nvSpPr>
        <dsp:cNvPr id="0" name=""/>
        <dsp:cNvSpPr/>
      </dsp:nvSpPr>
      <dsp:spPr>
        <a:xfrm>
          <a:off x="2228430" y="950244"/>
          <a:ext cx="1586262" cy="10855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Generates app manifest</a:t>
          </a:r>
        </a:p>
      </dsp:txBody>
      <dsp:txXfrm>
        <a:off x="2260226" y="982040"/>
        <a:ext cx="1522670" cy="1022006"/>
      </dsp:txXfrm>
    </dsp:sp>
    <dsp:sp modelId="{4DCAC33E-4607-4BC9-9B92-0F5201944E11}">
      <dsp:nvSpPr>
        <dsp:cNvPr id="0" name=""/>
        <dsp:cNvSpPr/>
      </dsp:nvSpPr>
      <dsp:spPr>
        <a:xfrm>
          <a:off x="3973318" y="1296347"/>
          <a:ext cx="336287" cy="3933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73318" y="1375026"/>
        <a:ext cx="235401" cy="236035"/>
      </dsp:txXfrm>
    </dsp:sp>
    <dsp:sp modelId="{61386264-EE24-4563-9601-954BC2F590BE}">
      <dsp:nvSpPr>
        <dsp:cNvPr id="0" name=""/>
        <dsp:cNvSpPr/>
      </dsp:nvSpPr>
      <dsp:spPr>
        <a:xfrm>
          <a:off x="4449197" y="950244"/>
          <a:ext cx="1586262" cy="10855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Encrypt installation files</a:t>
          </a:r>
        </a:p>
      </dsp:txBody>
      <dsp:txXfrm>
        <a:off x="4480993" y="982040"/>
        <a:ext cx="1522670" cy="1022006"/>
      </dsp:txXfrm>
    </dsp:sp>
    <dsp:sp modelId="{2A3EBE15-E4DA-4346-A151-237A8012C72B}">
      <dsp:nvSpPr>
        <dsp:cNvPr id="0" name=""/>
        <dsp:cNvSpPr/>
      </dsp:nvSpPr>
      <dsp:spPr>
        <a:xfrm>
          <a:off x="6194085" y="1296347"/>
          <a:ext cx="336287" cy="3933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194085" y="1375026"/>
        <a:ext cx="235401" cy="236035"/>
      </dsp:txXfrm>
    </dsp:sp>
    <dsp:sp modelId="{92EC44C7-59A7-4072-A6E5-BBC525895222}">
      <dsp:nvSpPr>
        <dsp:cNvPr id="0" name=""/>
        <dsp:cNvSpPr/>
      </dsp:nvSpPr>
      <dsp:spPr>
        <a:xfrm>
          <a:off x="6669964" y="950244"/>
          <a:ext cx="1586262" cy="10855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Convert installation files</a:t>
          </a:r>
        </a:p>
      </dsp:txBody>
      <dsp:txXfrm>
        <a:off x="6701760" y="982040"/>
        <a:ext cx="1522670" cy="1022006"/>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2/14/2019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2/14/2019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8472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03017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4214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622116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666327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663020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181316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850710-3577-E74A-9C2F-93CD90266D54}" type="slidenum">
              <a:rPr lang="en-US" smtClean="0"/>
              <a:t>28</a:t>
            </a:fld>
            <a:endParaRPr lang="en-US" dirty="0"/>
          </a:p>
        </p:txBody>
      </p:sp>
    </p:spTree>
    <p:extLst>
      <p:ext uri="{BB962C8B-B14F-4D97-AF65-F5344CB8AC3E}">
        <p14:creationId xmlns:p14="http://schemas.microsoft.com/office/powerpoint/2010/main" val="79268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68119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0978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9401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5086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9668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41381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5278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070909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2794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850710-3577-E74A-9C2F-93CD90266D54}" type="slidenum">
              <a:rPr lang="en-US" smtClean="0"/>
              <a:t>38</a:t>
            </a:fld>
            <a:endParaRPr lang="en-US" dirty="0"/>
          </a:p>
        </p:txBody>
      </p:sp>
    </p:spTree>
    <p:extLst>
      <p:ext uri="{BB962C8B-B14F-4D97-AF65-F5344CB8AC3E}">
        <p14:creationId xmlns:p14="http://schemas.microsoft.com/office/powerpoint/2010/main" val="1600702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624546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Tree>
    <p:extLst>
      <p:ext uri="{BB962C8B-B14F-4D97-AF65-F5344CB8AC3E}">
        <p14:creationId xmlns:p14="http://schemas.microsoft.com/office/powerpoint/2010/main" val="3936847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850710-3577-E74A-9C2F-93CD90266D54}" type="slidenum">
              <a:rPr lang="en-US" smtClean="0"/>
              <a:t>42</a:t>
            </a:fld>
            <a:endParaRPr lang="en-US" dirty="0"/>
          </a:p>
        </p:txBody>
      </p:sp>
    </p:spTree>
    <p:extLst>
      <p:ext uri="{BB962C8B-B14F-4D97-AF65-F5344CB8AC3E}">
        <p14:creationId xmlns:p14="http://schemas.microsoft.com/office/powerpoint/2010/main" val="934454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B1A414-BB4E-4FD3-A83D-8E0EBBC0AA3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504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850710-3577-E74A-9C2F-93CD90266D54}" type="slidenum">
              <a:rPr lang="en-US" smtClean="0"/>
              <a:t>7</a:t>
            </a:fld>
            <a:endParaRPr lang="en-US" dirty="0"/>
          </a:p>
        </p:txBody>
      </p:sp>
    </p:spTree>
    <p:extLst>
      <p:ext uri="{BB962C8B-B14F-4D97-AF65-F5344CB8AC3E}">
        <p14:creationId xmlns:p14="http://schemas.microsoft.com/office/powerpoint/2010/main" val="1091744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B1A414-BB4E-4FD3-A83D-8E0EBBC0AA3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517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B1A414-BB4E-4FD3-A83D-8E0EBBC0AA3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517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2/14/2019 4:29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1787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Tree>
    <p:extLst>
      <p:ext uri="{BB962C8B-B14F-4D97-AF65-F5344CB8AC3E}">
        <p14:creationId xmlns:p14="http://schemas.microsoft.com/office/powerpoint/2010/main" val="18266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CBAAC-F60A-4EE9-9928-CDD6D46448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967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032A7F7-DFA5-47F2-AA1B-E4D83D24A5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130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Tree>
    <p:extLst>
      <p:ext uri="{BB962C8B-B14F-4D97-AF65-F5344CB8AC3E}">
        <p14:creationId xmlns:p14="http://schemas.microsoft.com/office/powerpoint/2010/main" val="1450889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2/14/2019 4:29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7788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Tree>
    <p:extLst>
      <p:ext uri="{BB962C8B-B14F-4D97-AF65-F5344CB8AC3E}">
        <p14:creationId xmlns:p14="http://schemas.microsoft.com/office/powerpoint/2010/main" val="339001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17878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1183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0267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3004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95995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689590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27572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322037" y="328154"/>
            <a:ext cx="8499810" cy="556725"/>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9340847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988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5878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553801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0961"/>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chemeClr val="bg1"/>
                </a:solidFill>
                <a:latin typeface="Museo Sans 100"/>
                <a:cs typeface="Museo Sans 100"/>
              </a:defRPr>
            </a:lvl1pPr>
            <a:lvl2pPr>
              <a:defRPr>
                <a:solidFill>
                  <a:schemeClr val="bg1"/>
                </a:solidFill>
                <a:latin typeface="Museo Sans 100"/>
                <a:cs typeface="Museo Sans 100"/>
              </a:defRPr>
            </a:lvl2pPr>
            <a:lvl3pPr>
              <a:defRPr>
                <a:solidFill>
                  <a:schemeClr val="bg1"/>
                </a:solidFill>
                <a:latin typeface="Museo Sans 100"/>
                <a:cs typeface="Museo Sans 100"/>
              </a:defRPr>
            </a:lvl3pPr>
            <a:lvl4pPr>
              <a:defRPr>
                <a:solidFill>
                  <a:schemeClr val="bg1"/>
                </a:solidFill>
                <a:latin typeface="Museo Sans 100"/>
                <a:cs typeface="Museo Sans 100"/>
              </a:defRPr>
            </a:lvl4pPr>
            <a:lvl5pPr>
              <a:defRPr>
                <a:solidFill>
                  <a:schemeClr val="bg1"/>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5077" y="848083"/>
            <a:ext cx="7369462" cy="638773"/>
          </a:xfrm>
        </p:spPr>
        <p:txBody>
          <a:bodyPr/>
          <a:lstStyle>
            <a:lvl1pPr algn="ctr">
              <a:defRPr b="0" i="0" cap="all" baseline="0">
                <a:solidFill>
                  <a:srgbClr val="7F7F7F"/>
                </a:solidFill>
                <a:effectLst/>
              </a:defRPr>
            </a:lvl1pPr>
          </a:lstStyle>
          <a:p>
            <a:r>
              <a:rPr lang="en-US" dirty="0"/>
              <a:t>Click to edit Master title style</a:t>
            </a:r>
          </a:p>
        </p:txBody>
      </p:sp>
      <p:sp>
        <p:nvSpPr>
          <p:cNvPr id="3" name="Content Placeholder 2"/>
          <p:cNvSpPr>
            <a:spLocks noGrp="1"/>
          </p:cNvSpPr>
          <p:nvPr>
            <p:ph idx="1"/>
          </p:nvPr>
        </p:nvSpPr>
        <p:spPr>
          <a:xfrm>
            <a:off x="875379" y="1568750"/>
            <a:ext cx="6554867" cy="2825753"/>
          </a:xfrm>
        </p:spPr>
        <p:txBody>
          <a:bodyPr anchor="t">
            <a:normAutofit/>
          </a:bodyPr>
          <a:lstStyle>
            <a:lvl1pPr>
              <a:defRPr sz="1800">
                <a:solidFill>
                  <a:srgbClr val="7F7F7F"/>
                </a:solidFill>
                <a:effectLst/>
              </a:defRPr>
            </a:lvl1pPr>
            <a:lvl2pPr>
              <a:defRPr sz="1500">
                <a:solidFill>
                  <a:srgbClr val="7F7F7F"/>
                </a:solidFill>
                <a:effectLst/>
              </a:defRPr>
            </a:lvl2pPr>
            <a:lvl3pPr>
              <a:defRPr sz="1350">
                <a:solidFill>
                  <a:srgbClr val="7F7F7F"/>
                </a:solidFill>
                <a:effectLst/>
              </a:defRPr>
            </a:lvl3pPr>
            <a:lvl4pPr>
              <a:defRPr sz="1200">
                <a:solidFill>
                  <a:srgbClr val="7F7F7F"/>
                </a:solidFill>
                <a:effectLst/>
              </a:defRPr>
            </a:lvl4pPr>
            <a:lvl5pPr>
              <a:defRPr sz="1200">
                <a:solidFill>
                  <a:srgbClr val="7F7F7F"/>
                </a:solidFill>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5009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6161" y="1353354"/>
            <a:ext cx="6154713" cy="1075214"/>
          </a:xfrm>
        </p:spPr>
        <p:txBody>
          <a:bodyPr anchor="b"/>
          <a:lstStyle>
            <a:lvl1pPr algn="l">
              <a:defRPr sz="3300" cap="all" baseline="0">
                <a:solidFill>
                  <a:srgbClr val="7F7F7F"/>
                </a:solidFill>
                <a:effectLst/>
              </a:defRPr>
            </a:lvl1pPr>
          </a:lstStyle>
          <a:p>
            <a:r>
              <a:rPr lang="en-US" dirty="0"/>
              <a:t>Click to edit Master title style</a:t>
            </a:r>
          </a:p>
        </p:txBody>
      </p:sp>
      <p:sp>
        <p:nvSpPr>
          <p:cNvPr id="3" name="Subtitle 2"/>
          <p:cNvSpPr>
            <a:spLocks noGrp="1"/>
          </p:cNvSpPr>
          <p:nvPr>
            <p:ph type="subTitle" idx="1"/>
          </p:nvPr>
        </p:nvSpPr>
        <p:spPr>
          <a:xfrm>
            <a:off x="533401" y="2882901"/>
            <a:ext cx="4954250" cy="1435100"/>
          </a:xfrm>
        </p:spPr>
        <p:txBody>
          <a:bodyPr anchor="t">
            <a:normAutofit/>
          </a:bodyPr>
          <a:lstStyle>
            <a:lvl1pPr marL="0" indent="0" algn="l">
              <a:buNone/>
              <a:defRPr sz="1500">
                <a:solidFill>
                  <a:srgbClr val="7F7F7F"/>
                </a:solidFill>
                <a:effectLs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62026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229" y="275123"/>
            <a:ext cx="8363938" cy="64193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461228" y="1085850"/>
            <a:ext cx="8316077" cy="3666905"/>
          </a:xfrm>
          <a:prstGeom prst="rect">
            <a:avLst/>
          </a:prstGeom>
        </p:spPr>
        <p:txBody>
          <a:bodyPr/>
          <a:lstStyle>
            <a:lvl1pPr marL="342892" indent="-34289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602441" indent="-342892">
              <a:buClrTx/>
              <a:buFont typeface="Segoe UI" panose="020B0502040204020203" pitchFamily="34" charset="0"/>
              <a:buChar char="−"/>
              <a:defRPr sz="2100">
                <a:latin typeface="Segoe UI" panose="020B0502040204020203" pitchFamily="34" charset="0"/>
                <a:ea typeface="Segoe UI Symbol" pitchFamily="34" charset="0"/>
                <a:cs typeface="Segoe UI" panose="020B0502040204020203" pitchFamily="34" charset="0"/>
              </a:defRPr>
            </a:lvl2pPr>
            <a:lvl3pPr marL="729835" indent="-257168">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3pPr>
            <a:lvl4pPr marL="1201310" indent="-257168">
              <a:buClrTx/>
              <a:buFont typeface="Arial" pitchFamily="34" charset="0"/>
              <a:buChar char="•"/>
              <a:defRPr sz="1500">
                <a:latin typeface="Segoe UI" panose="020B0502040204020203" pitchFamily="34" charset="0"/>
                <a:ea typeface="Segoe UI Symbol" pitchFamily="34" charset="0"/>
                <a:cs typeface="Segoe UI" panose="020B0502040204020203" pitchFamily="34" charset="0"/>
              </a:defRPr>
            </a:lvl4pPr>
            <a:lvl5pPr marL="1369185" indent="-257168">
              <a:buClrTx/>
              <a:buFont typeface="Arial" pitchFamily="34" charset="0"/>
              <a:buChar char="•"/>
              <a:defRPr sz="1500">
                <a:latin typeface="Segoe UI" panose="020B0502040204020203" pitchFamily="34" charset="0"/>
                <a:ea typeface="Segoe UI Symbol"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113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324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91"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diagramLayout" Target="../diagrams/layout2.xml"/><Relationship Id="rId7" Type="http://schemas.openxmlformats.org/officeDocument/2006/relationships/image" Target="../media/image16.png"/><Relationship Id="rId12" Type="http://schemas.openxmlformats.org/officeDocument/2006/relationships/image" Target="../media/image23.sv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openxmlformats.org/officeDocument/2006/relationships/image" Target="../media/image22.png"/><Relationship Id="rId5" Type="http://schemas.openxmlformats.org/officeDocument/2006/relationships/diagramColors" Target="../diagrams/colors2.xml"/><Relationship Id="rId10" Type="http://schemas.openxmlformats.org/officeDocument/2006/relationships/image" Target="../media/image21.svg"/><Relationship Id="rId4" Type="http://schemas.openxmlformats.org/officeDocument/2006/relationships/diagramQuickStyle" Target="../diagrams/quickStyle2.xml"/><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mailto:kea@ctglobalservices.com"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techcommunity.microsoft.com/t5/Configuration-Manager-Blog/Application-approval-improvements-in-ConfigMgr-1810/ba-p/303534#Re-approve%20application%20request" TargetMode="External"/><Relationship Id="rId2" Type="http://schemas.openxmlformats.org/officeDocument/2006/relationships/hyperlink" Target="https://techcommunity.microsoft.com/t5/Configuration-Manager-Blog/Application-approval-improvements-in-ConfigMgr-1810/ba-p/303534#Machine-based%20pre-approval%20requests" TargetMode="Externa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mailto:mas@ctglobalservices.com"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9927-584D-49EC-A59A-8321B1B1DCB6}"/>
              </a:ext>
            </a:extLst>
          </p:cNvPr>
          <p:cNvSpPr>
            <a:spLocks noGrp="1"/>
          </p:cNvSpPr>
          <p:nvPr>
            <p:ph type="title"/>
          </p:nvPr>
        </p:nvSpPr>
        <p:spPr>
          <a:xfrm>
            <a:off x="887269" y="411510"/>
            <a:ext cx="7369462" cy="638773"/>
          </a:xfrm>
        </p:spPr>
        <p:txBody>
          <a:bodyPr/>
          <a:lstStyle/>
          <a:p>
            <a:r>
              <a:rPr lang="en-US" dirty="0"/>
              <a:t>Challenges</a:t>
            </a:r>
          </a:p>
        </p:txBody>
      </p:sp>
      <p:graphicFrame>
        <p:nvGraphicFramePr>
          <p:cNvPr id="4" name="Content Placeholder 3">
            <a:extLst>
              <a:ext uri="{FF2B5EF4-FFF2-40B4-BE49-F238E27FC236}">
                <a16:creationId xmlns:a16="http://schemas.microsoft.com/office/drawing/2014/main" id="{4A7B2CF3-E258-46CF-8A04-E9401EEB9930}"/>
              </a:ext>
            </a:extLst>
          </p:cNvPr>
          <p:cNvGraphicFramePr>
            <a:graphicFrameLocks noGrp="1"/>
          </p:cNvGraphicFramePr>
          <p:nvPr>
            <p:ph idx="1"/>
            <p:extLst>
              <p:ext uri="{D42A27DB-BD31-4B8C-83A1-F6EECF244321}">
                <p14:modId xmlns:p14="http://schemas.microsoft.com/office/powerpoint/2010/main" val="933415932"/>
              </p:ext>
            </p:extLst>
          </p:nvPr>
        </p:nvGraphicFramePr>
        <p:xfrm>
          <a:off x="323528" y="1035117"/>
          <a:ext cx="8229600"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25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7CCD40E5-1A60-4299-9369-E6572ECE3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555526"/>
            <a:ext cx="6843380" cy="383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860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10BDB-3375-44BC-88E2-3E004B434D03}"/>
              </a:ext>
            </a:extLst>
          </p:cNvPr>
          <p:cNvSpPr>
            <a:spLocks noGrp="1"/>
          </p:cNvSpPr>
          <p:nvPr>
            <p:ph type="title"/>
          </p:nvPr>
        </p:nvSpPr>
        <p:spPr>
          <a:xfrm>
            <a:off x="395536" y="51470"/>
            <a:ext cx="8229600" cy="914400"/>
          </a:xfrm>
        </p:spPr>
        <p:txBody>
          <a:bodyPr/>
          <a:lstStyle/>
          <a:p>
            <a:r>
              <a:rPr lang="en-US" dirty="0"/>
              <a:t>Real-Time</a:t>
            </a:r>
          </a:p>
        </p:txBody>
      </p:sp>
      <p:sp>
        <p:nvSpPr>
          <p:cNvPr id="3" name="Rectangle 2">
            <a:extLst>
              <a:ext uri="{FF2B5EF4-FFF2-40B4-BE49-F238E27FC236}">
                <a16:creationId xmlns:a16="http://schemas.microsoft.com/office/drawing/2014/main" id="{AB75C0C5-2487-455D-B47D-FA8B2D05AB96}"/>
              </a:ext>
            </a:extLst>
          </p:cNvPr>
          <p:cNvSpPr/>
          <p:nvPr/>
        </p:nvSpPr>
        <p:spPr>
          <a:xfrm>
            <a:off x="2246128" y="1816045"/>
            <a:ext cx="6023345" cy="2169825"/>
          </a:xfrm>
          <a:prstGeom prst="rect">
            <a:avLst/>
          </a:prstGeom>
        </p:spPr>
        <p:txBody>
          <a:bodyPr wrap="square">
            <a:spAutoFit/>
          </a:bodyPr>
          <a:lstStyle/>
          <a:p>
            <a:r>
              <a:rPr lang="en-US" sz="2700" dirty="0"/>
              <a:t>Relating to a system in which input data is processed within </a:t>
            </a:r>
            <a:r>
              <a:rPr lang="en-US" sz="2700" dirty="0">
                <a:solidFill>
                  <a:srgbClr val="FF0000"/>
                </a:solidFill>
              </a:rPr>
              <a:t>milliseconds</a:t>
            </a:r>
            <a:r>
              <a:rPr lang="en-US" sz="2700" dirty="0"/>
              <a:t> so that it is available virtually </a:t>
            </a:r>
            <a:r>
              <a:rPr lang="en-US" sz="2700" dirty="0">
                <a:solidFill>
                  <a:srgbClr val="FF0000"/>
                </a:solidFill>
              </a:rPr>
              <a:t>immediately</a:t>
            </a:r>
            <a:r>
              <a:rPr lang="en-US" sz="2700" dirty="0"/>
              <a:t> as feedback.</a:t>
            </a:r>
          </a:p>
        </p:txBody>
      </p:sp>
      <p:pic>
        <p:nvPicPr>
          <p:cNvPr id="5" name="Picture 4" descr="A picture containing object&#10;&#10;Description automatically generated">
            <a:extLst>
              <a:ext uri="{FF2B5EF4-FFF2-40B4-BE49-F238E27FC236}">
                <a16:creationId xmlns:a16="http://schemas.microsoft.com/office/drawing/2014/main" id="{F9F03056-F18C-4A41-875D-8519D0B2D07D}"/>
              </a:ext>
            </a:extLst>
          </p:cNvPr>
          <p:cNvPicPr>
            <a:picLocks noChangeAspect="1"/>
          </p:cNvPicPr>
          <p:nvPr/>
        </p:nvPicPr>
        <p:blipFill>
          <a:blip r:embed="rId2"/>
          <a:stretch>
            <a:fillRect/>
          </a:stretch>
        </p:blipFill>
        <p:spPr>
          <a:xfrm>
            <a:off x="318977" y="1718488"/>
            <a:ext cx="1828800" cy="1828800"/>
          </a:xfrm>
          <a:prstGeom prst="rect">
            <a:avLst/>
          </a:prstGeom>
        </p:spPr>
      </p:pic>
    </p:spTree>
    <p:extLst>
      <p:ext uri="{BB962C8B-B14F-4D97-AF65-F5344CB8AC3E}">
        <p14:creationId xmlns:p14="http://schemas.microsoft.com/office/powerpoint/2010/main" val="351948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10BDB-3375-44BC-88E2-3E004B434D03}"/>
              </a:ext>
            </a:extLst>
          </p:cNvPr>
          <p:cNvSpPr>
            <a:spLocks noGrp="1"/>
          </p:cNvSpPr>
          <p:nvPr>
            <p:ph type="title"/>
          </p:nvPr>
        </p:nvSpPr>
        <p:spPr>
          <a:xfrm>
            <a:off x="353511" y="98326"/>
            <a:ext cx="8229600" cy="914400"/>
          </a:xfrm>
        </p:spPr>
        <p:txBody>
          <a:bodyPr/>
          <a:lstStyle/>
          <a:p>
            <a:r>
              <a:rPr lang="en-US" dirty="0"/>
              <a:t>Real-Time For System Admins</a:t>
            </a:r>
          </a:p>
        </p:txBody>
      </p:sp>
      <p:sp>
        <p:nvSpPr>
          <p:cNvPr id="3" name="Rectangle 2">
            <a:extLst>
              <a:ext uri="{FF2B5EF4-FFF2-40B4-BE49-F238E27FC236}">
                <a16:creationId xmlns:a16="http://schemas.microsoft.com/office/drawing/2014/main" id="{AB75C0C5-2487-455D-B47D-FA8B2D05AB96}"/>
              </a:ext>
            </a:extLst>
          </p:cNvPr>
          <p:cNvSpPr/>
          <p:nvPr/>
        </p:nvSpPr>
        <p:spPr>
          <a:xfrm>
            <a:off x="2246128" y="1816045"/>
            <a:ext cx="6023345" cy="2169825"/>
          </a:xfrm>
          <a:prstGeom prst="rect">
            <a:avLst/>
          </a:prstGeom>
        </p:spPr>
        <p:txBody>
          <a:bodyPr wrap="square">
            <a:spAutoFit/>
          </a:bodyPr>
          <a:lstStyle/>
          <a:p>
            <a:r>
              <a:rPr lang="en-US" sz="2700" dirty="0"/>
              <a:t>Relating to a system in which input data is processed within </a:t>
            </a:r>
            <a:r>
              <a:rPr lang="en-US" sz="2700" dirty="0">
                <a:solidFill>
                  <a:srgbClr val="FF0000"/>
                </a:solidFill>
              </a:rPr>
              <a:t>a few minutes</a:t>
            </a:r>
            <a:r>
              <a:rPr lang="en-US" sz="2700" dirty="0">
                <a:solidFill>
                  <a:schemeClr val="tx2"/>
                </a:solidFill>
              </a:rPr>
              <a:t> </a:t>
            </a:r>
            <a:r>
              <a:rPr lang="en-US" sz="2700" dirty="0"/>
              <a:t>so that it is available within </a:t>
            </a:r>
            <a:r>
              <a:rPr lang="en-US" sz="2700" dirty="0">
                <a:solidFill>
                  <a:srgbClr val="FF0000"/>
                </a:solidFill>
              </a:rPr>
              <a:t>a few minutes </a:t>
            </a:r>
            <a:r>
              <a:rPr lang="en-US" sz="2700" dirty="0"/>
              <a:t>as feedback.</a:t>
            </a:r>
          </a:p>
        </p:txBody>
      </p:sp>
      <p:pic>
        <p:nvPicPr>
          <p:cNvPr id="5" name="Picture 4" descr="A picture containing object&#10;&#10;Description automatically generated">
            <a:extLst>
              <a:ext uri="{FF2B5EF4-FFF2-40B4-BE49-F238E27FC236}">
                <a16:creationId xmlns:a16="http://schemas.microsoft.com/office/drawing/2014/main" id="{F9F03056-F18C-4A41-875D-8519D0B2D07D}"/>
              </a:ext>
            </a:extLst>
          </p:cNvPr>
          <p:cNvPicPr>
            <a:picLocks noChangeAspect="1"/>
          </p:cNvPicPr>
          <p:nvPr/>
        </p:nvPicPr>
        <p:blipFill>
          <a:blip r:embed="rId2"/>
          <a:stretch>
            <a:fillRect/>
          </a:stretch>
        </p:blipFill>
        <p:spPr>
          <a:xfrm>
            <a:off x="318977" y="1718488"/>
            <a:ext cx="1828800" cy="1828800"/>
          </a:xfrm>
          <a:prstGeom prst="rect">
            <a:avLst/>
          </a:prstGeom>
        </p:spPr>
      </p:pic>
    </p:spTree>
    <p:extLst>
      <p:ext uri="{BB962C8B-B14F-4D97-AF65-F5344CB8AC3E}">
        <p14:creationId xmlns:p14="http://schemas.microsoft.com/office/powerpoint/2010/main" val="4029366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61D6-E810-446A-8A69-72F102F7CEF5}"/>
              </a:ext>
            </a:extLst>
          </p:cNvPr>
          <p:cNvSpPr>
            <a:spLocks noGrp="1"/>
          </p:cNvSpPr>
          <p:nvPr>
            <p:ph type="title"/>
          </p:nvPr>
        </p:nvSpPr>
        <p:spPr>
          <a:xfrm>
            <a:off x="175413" y="81571"/>
            <a:ext cx="8229600" cy="914400"/>
          </a:xfrm>
        </p:spPr>
        <p:txBody>
          <a:bodyPr/>
          <a:lstStyle/>
          <a:p>
            <a:r>
              <a:rPr lang="en-US" dirty="0"/>
              <a:t>Client Notification</a:t>
            </a:r>
          </a:p>
        </p:txBody>
      </p:sp>
      <p:cxnSp>
        <p:nvCxnSpPr>
          <p:cNvPr id="4" name="Straight Arrow Connector 3">
            <a:extLst>
              <a:ext uri="{FF2B5EF4-FFF2-40B4-BE49-F238E27FC236}">
                <a16:creationId xmlns:a16="http://schemas.microsoft.com/office/drawing/2014/main" id="{3FBB368F-1704-4D6A-A7E4-E4CE273DCEEA}"/>
              </a:ext>
            </a:extLst>
          </p:cNvPr>
          <p:cNvCxnSpPr>
            <a:cxnSpLocks/>
            <a:stCxn id="8" idx="3"/>
            <a:endCxn id="9" idx="1"/>
          </p:cNvCxnSpPr>
          <p:nvPr/>
        </p:nvCxnSpPr>
        <p:spPr>
          <a:xfrm>
            <a:off x="1918631" y="2571750"/>
            <a:ext cx="775397" cy="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949F166-CFC8-4121-8ACC-BA3B470DD07D}"/>
              </a:ext>
            </a:extLst>
          </p:cNvPr>
          <p:cNvCxnSpPr>
            <a:cxnSpLocks/>
            <a:stCxn id="9" idx="3"/>
            <a:endCxn id="7" idx="1"/>
          </p:cNvCxnSpPr>
          <p:nvPr/>
        </p:nvCxnSpPr>
        <p:spPr>
          <a:xfrm>
            <a:off x="3439352" y="2571750"/>
            <a:ext cx="775397" cy="0"/>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C0559A6-9766-4885-848F-CEF2FCC86B4D}"/>
              </a:ext>
            </a:extLst>
          </p:cNvPr>
          <p:cNvCxnSpPr>
            <a:cxnSpLocks/>
            <a:stCxn id="12" idx="1"/>
            <a:endCxn id="7" idx="3"/>
          </p:cNvCxnSpPr>
          <p:nvPr/>
        </p:nvCxnSpPr>
        <p:spPr>
          <a:xfrm flipH="1">
            <a:off x="5119294" y="2571750"/>
            <a:ext cx="2100935" cy="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8A0718B-648C-4D19-872E-C011E665D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4749" y="2057400"/>
            <a:ext cx="904546" cy="1028700"/>
          </a:xfrm>
          <a:prstGeom prst="rect">
            <a:avLst/>
          </a:prstGeom>
        </p:spPr>
      </p:pic>
      <p:pic>
        <p:nvPicPr>
          <p:cNvPr id="8" name="Graphic 7">
            <a:extLst>
              <a:ext uri="{FF2B5EF4-FFF2-40B4-BE49-F238E27FC236}">
                <a16:creationId xmlns:a16="http://schemas.microsoft.com/office/drawing/2014/main" id="{A4276243-09AD-4712-84BF-6EB6CEA863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5860" y="2057400"/>
            <a:ext cx="732771" cy="1028700"/>
          </a:xfrm>
          <a:prstGeom prst="rect">
            <a:avLst/>
          </a:prstGeom>
        </p:spPr>
      </p:pic>
      <p:pic>
        <p:nvPicPr>
          <p:cNvPr id="9" name="Graphic 8">
            <a:extLst>
              <a:ext uri="{FF2B5EF4-FFF2-40B4-BE49-F238E27FC236}">
                <a16:creationId xmlns:a16="http://schemas.microsoft.com/office/drawing/2014/main" id="{3588D6D2-5E5A-4B85-9C2E-803C6BED37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028" y="2160270"/>
            <a:ext cx="745325" cy="822960"/>
          </a:xfrm>
          <a:prstGeom prst="rect">
            <a:avLst/>
          </a:prstGeom>
        </p:spPr>
      </p:pic>
      <p:pic>
        <p:nvPicPr>
          <p:cNvPr id="12" name="Graphic 11">
            <a:extLst>
              <a:ext uri="{FF2B5EF4-FFF2-40B4-BE49-F238E27FC236}">
                <a16:creationId xmlns:a16="http://schemas.microsoft.com/office/drawing/2014/main" id="{D04E840B-0004-4DD5-86CA-0949004CFE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20229" y="2057400"/>
            <a:ext cx="945292" cy="1028700"/>
          </a:xfrm>
          <a:prstGeom prst="rect">
            <a:avLst/>
          </a:prstGeom>
        </p:spPr>
      </p:pic>
      <p:sp>
        <p:nvSpPr>
          <p:cNvPr id="14" name="TextBox 13">
            <a:extLst>
              <a:ext uri="{FF2B5EF4-FFF2-40B4-BE49-F238E27FC236}">
                <a16:creationId xmlns:a16="http://schemas.microsoft.com/office/drawing/2014/main" id="{6840FDF7-D4BE-4F99-A061-C695371C581F}"/>
              </a:ext>
            </a:extLst>
          </p:cNvPr>
          <p:cNvSpPr txBox="1"/>
          <p:nvPr/>
        </p:nvSpPr>
        <p:spPr>
          <a:xfrm>
            <a:off x="4013637" y="3180244"/>
            <a:ext cx="1306769" cy="507831"/>
          </a:xfrm>
          <a:prstGeom prst="rect">
            <a:avLst/>
          </a:prstGeom>
          <a:noFill/>
        </p:spPr>
        <p:txBody>
          <a:bodyPr wrap="none" rtlCol="0">
            <a:spAutoFit/>
          </a:bodyPr>
          <a:lstStyle/>
          <a:p>
            <a:pPr algn="ctr"/>
            <a:r>
              <a:rPr lang="en-US" sz="1350" dirty="0"/>
              <a:t>Management</a:t>
            </a:r>
          </a:p>
          <a:p>
            <a:pPr algn="ctr"/>
            <a:r>
              <a:rPr lang="en-US" sz="1350" dirty="0"/>
              <a:t>Point</a:t>
            </a:r>
          </a:p>
        </p:txBody>
      </p:sp>
      <p:cxnSp>
        <p:nvCxnSpPr>
          <p:cNvPr id="15" name="Straight Arrow Connector 14">
            <a:extLst>
              <a:ext uri="{FF2B5EF4-FFF2-40B4-BE49-F238E27FC236}">
                <a16:creationId xmlns:a16="http://schemas.microsoft.com/office/drawing/2014/main" id="{5E923838-664D-4874-9DF1-10C6A1F80014}"/>
              </a:ext>
            </a:extLst>
          </p:cNvPr>
          <p:cNvCxnSpPr>
            <a:cxnSpLocks/>
          </p:cNvCxnSpPr>
          <p:nvPr/>
        </p:nvCxnSpPr>
        <p:spPr>
          <a:xfrm flipH="1">
            <a:off x="5119295" y="2576147"/>
            <a:ext cx="2244263" cy="0"/>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843B0E2-FB86-457A-B479-7FDCB740D995}"/>
              </a:ext>
            </a:extLst>
          </p:cNvPr>
          <p:cNvSpPr txBox="1"/>
          <p:nvPr/>
        </p:nvSpPr>
        <p:spPr>
          <a:xfrm>
            <a:off x="848370" y="3180243"/>
            <a:ext cx="1407758" cy="300082"/>
          </a:xfrm>
          <a:prstGeom prst="rect">
            <a:avLst/>
          </a:prstGeom>
          <a:noFill/>
        </p:spPr>
        <p:txBody>
          <a:bodyPr wrap="none" rtlCol="0">
            <a:spAutoFit/>
          </a:bodyPr>
          <a:lstStyle/>
          <a:p>
            <a:pPr algn="ctr"/>
            <a:r>
              <a:rPr lang="en-US" sz="1350" dirty="0"/>
              <a:t>Initiate Action</a:t>
            </a:r>
          </a:p>
        </p:txBody>
      </p:sp>
      <p:sp>
        <p:nvSpPr>
          <p:cNvPr id="19" name="Rectangle: Folded Corner 18">
            <a:extLst>
              <a:ext uri="{FF2B5EF4-FFF2-40B4-BE49-F238E27FC236}">
                <a16:creationId xmlns:a16="http://schemas.microsoft.com/office/drawing/2014/main" id="{A7FE61F2-4FAE-49AB-9D43-DD706598F0D8}"/>
              </a:ext>
            </a:extLst>
          </p:cNvPr>
          <p:cNvSpPr/>
          <p:nvPr/>
        </p:nvSpPr>
        <p:spPr>
          <a:xfrm>
            <a:off x="199023" y="3782219"/>
            <a:ext cx="4084945" cy="1294144"/>
          </a:xfrm>
          <a:prstGeom prst="foldedCorner">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marL="214313" indent="-214313">
              <a:lnSpc>
                <a:spcPts val="2100"/>
              </a:lnSpc>
              <a:buFont typeface="Arial" panose="020B0604020202020204" pitchFamily="34" charset="0"/>
              <a:buChar char="•"/>
            </a:pPr>
            <a:r>
              <a:rPr lang="en-US" sz="1000" dirty="0"/>
              <a:t>Real-time communication</a:t>
            </a:r>
          </a:p>
          <a:p>
            <a:pPr marL="214313" indent="-214313">
              <a:lnSpc>
                <a:spcPts val="2100"/>
              </a:lnSpc>
              <a:buFont typeface="Arial" panose="020B0604020202020204" pitchFamily="34" charset="0"/>
              <a:buChar char="•"/>
            </a:pPr>
            <a:r>
              <a:rPr lang="en-US" sz="1000" dirty="0"/>
              <a:t>Added in ConfigMgr 2012 SP1</a:t>
            </a:r>
          </a:p>
          <a:p>
            <a:pPr marL="214313" indent="-214313">
              <a:lnSpc>
                <a:spcPts val="2100"/>
              </a:lnSpc>
              <a:buFont typeface="Arial" panose="020B0604020202020204" pitchFamily="34" charset="0"/>
              <a:buChar char="•"/>
            </a:pPr>
            <a:r>
              <a:rPr lang="en-US" sz="1000" dirty="0"/>
              <a:t>Port 10123, fallback to HTTP(s)</a:t>
            </a:r>
          </a:p>
          <a:p>
            <a:pPr marL="214313" indent="-214313">
              <a:lnSpc>
                <a:spcPts val="2100"/>
              </a:lnSpc>
              <a:buFont typeface="Arial" panose="020B0604020202020204" pitchFamily="34" charset="0"/>
              <a:buChar char="•"/>
            </a:pPr>
            <a:r>
              <a:rPr lang="en-US" sz="1000" dirty="0"/>
              <a:t>Keep-alive sent every 15 (</a:t>
            </a:r>
            <a:r>
              <a:rPr lang="en-US" sz="1000" dirty="0" err="1"/>
              <a:t>tcp</a:t>
            </a:r>
            <a:r>
              <a:rPr lang="en-US" sz="1000" dirty="0"/>
              <a:t>) or 5 (http) minutes</a:t>
            </a:r>
          </a:p>
          <a:p>
            <a:pPr marL="214313" indent="-214313">
              <a:lnSpc>
                <a:spcPts val="2100"/>
              </a:lnSpc>
              <a:buFont typeface="Arial" panose="020B0604020202020204" pitchFamily="34" charset="0"/>
              <a:buChar char="•"/>
            </a:pPr>
            <a:r>
              <a:rPr lang="en-US" sz="1000" dirty="0"/>
              <a:t>Results returned using high priority state messages</a:t>
            </a:r>
          </a:p>
        </p:txBody>
      </p:sp>
      <p:sp>
        <p:nvSpPr>
          <p:cNvPr id="20" name="TextBox 19">
            <a:extLst>
              <a:ext uri="{FF2B5EF4-FFF2-40B4-BE49-F238E27FC236}">
                <a16:creationId xmlns:a16="http://schemas.microsoft.com/office/drawing/2014/main" id="{B7B0E25F-579F-470C-8134-578D80C94219}"/>
              </a:ext>
            </a:extLst>
          </p:cNvPr>
          <p:cNvSpPr txBox="1"/>
          <p:nvPr/>
        </p:nvSpPr>
        <p:spPr>
          <a:xfrm>
            <a:off x="5605208" y="2034839"/>
            <a:ext cx="1654748" cy="507831"/>
          </a:xfrm>
          <a:prstGeom prst="rect">
            <a:avLst/>
          </a:prstGeom>
          <a:noFill/>
        </p:spPr>
        <p:txBody>
          <a:bodyPr wrap="none" rtlCol="0">
            <a:spAutoFit/>
          </a:bodyPr>
          <a:lstStyle/>
          <a:p>
            <a:r>
              <a:rPr lang="en-US" sz="1350" dirty="0"/>
              <a:t>Client initiated,</a:t>
            </a:r>
          </a:p>
          <a:p>
            <a:r>
              <a:rPr lang="en-US" sz="1350" dirty="0"/>
              <a:t>two-way channel</a:t>
            </a:r>
          </a:p>
        </p:txBody>
      </p:sp>
      <p:sp>
        <p:nvSpPr>
          <p:cNvPr id="21" name="Rectangle 20">
            <a:extLst>
              <a:ext uri="{FF2B5EF4-FFF2-40B4-BE49-F238E27FC236}">
                <a16:creationId xmlns:a16="http://schemas.microsoft.com/office/drawing/2014/main" id="{E918EB8D-1960-41B8-AAAC-17EEAD0CF143}"/>
              </a:ext>
            </a:extLst>
          </p:cNvPr>
          <p:cNvSpPr/>
          <p:nvPr/>
        </p:nvSpPr>
        <p:spPr>
          <a:xfrm>
            <a:off x="0" y="847083"/>
            <a:ext cx="9144000" cy="342897"/>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a:extLst>
              <a:ext uri="{FF2B5EF4-FFF2-40B4-BE49-F238E27FC236}">
                <a16:creationId xmlns:a16="http://schemas.microsoft.com/office/drawing/2014/main" id="{DAFCE8A3-8617-4CAE-804A-53A97BF0D196}"/>
              </a:ext>
            </a:extLst>
          </p:cNvPr>
          <p:cNvSpPr txBox="1"/>
          <p:nvPr/>
        </p:nvSpPr>
        <p:spPr>
          <a:xfrm>
            <a:off x="175413" y="848942"/>
            <a:ext cx="4504759" cy="323165"/>
          </a:xfrm>
          <a:prstGeom prst="rect">
            <a:avLst/>
          </a:prstGeom>
          <a:noFill/>
        </p:spPr>
        <p:txBody>
          <a:bodyPr wrap="none" rtlCol="0">
            <a:spAutoFit/>
          </a:bodyPr>
          <a:lstStyle/>
          <a:p>
            <a:r>
              <a:rPr lang="en-US" sz="1500" b="1" dirty="0">
                <a:solidFill>
                  <a:srgbClr val="FF0000"/>
                </a:solidFill>
              </a:rPr>
              <a:t>Fast Channel or </a:t>
            </a:r>
            <a:r>
              <a:rPr lang="en-US" sz="1500" b="1" dirty="0">
                <a:solidFill>
                  <a:srgbClr val="68D729"/>
                </a:solidFill>
              </a:rPr>
              <a:t>Big Green Button </a:t>
            </a:r>
            <a:r>
              <a:rPr lang="en-US" sz="1500" b="1" dirty="0">
                <a:solidFill>
                  <a:srgbClr val="FF0000"/>
                </a:solidFill>
              </a:rPr>
              <a:t>(BGB)</a:t>
            </a:r>
          </a:p>
        </p:txBody>
      </p:sp>
      <p:grpSp>
        <p:nvGrpSpPr>
          <p:cNvPr id="23" name="Group 22">
            <a:extLst>
              <a:ext uri="{FF2B5EF4-FFF2-40B4-BE49-F238E27FC236}">
                <a16:creationId xmlns:a16="http://schemas.microsoft.com/office/drawing/2014/main" id="{A02B6882-818E-40F2-9F1A-8DBE6B4CCDA0}"/>
              </a:ext>
            </a:extLst>
          </p:cNvPr>
          <p:cNvGrpSpPr/>
          <p:nvPr/>
        </p:nvGrpSpPr>
        <p:grpSpPr>
          <a:xfrm>
            <a:off x="1572754" y="1613587"/>
            <a:ext cx="6064454" cy="559040"/>
            <a:chOff x="2265949" y="2022358"/>
            <a:chExt cx="8085938" cy="745386"/>
          </a:xfrm>
        </p:grpSpPr>
        <p:sp>
          <p:nvSpPr>
            <p:cNvPr id="24" name="Arc 23">
              <a:extLst>
                <a:ext uri="{FF2B5EF4-FFF2-40B4-BE49-F238E27FC236}">
                  <a16:creationId xmlns:a16="http://schemas.microsoft.com/office/drawing/2014/main" id="{A9DF8428-0055-4045-B660-D72520B993E5}"/>
                </a:ext>
              </a:extLst>
            </p:cNvPr>
            <p:cNvSpPr/>
            <p:nvPr/>
          </p:nvSpPr>
          <p:spPr>
            <a:xfrm>
              <a:off x="9318025" y="2022358"/>
              <a:ext cx="1033862" cy="742275"/>
            </a:xfrm>
            <a:prstGeom prst="arc">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 name="Arc 24">
              <a:extLst>
                <a:ext uri="{FF2B5EF4-FFF2-40B4-BE49-F238E27FC236}">
                  <a16:creationId xmlns:a16="http://schemas.microsoft.com/office/drawing/2014/main" id="{D00956D9-1DFC-4D61-A247-E1D8CD8E388E}"/>
                </a:ext>
              </a:extLst>
            </p:cNvPr>
            <p:cNvSpPr/>
            <p:nvPr/>
          </p:nvSpPr>
          <p:spPr>
            <a:xfrm flipH="1">
              <a:off x="2265949" y="2025469"/>
              <a:ext cx="1033862" cy="742275"/>
            </a:xfrm>
            <a:prstGeom prst="arc">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26" name="Straight Arrow Connector 25">
              <a:extLst>
                <a:ext uri="{FF2B5EF4-FFF2-40B4-BE49-F238E27FC236}">
                  <a16:creationId xmlns:a16="http://schemas.microsoft.com/office/drawing/2014/main" id="{E6692FC1-A240-4D01-A695-307F13896568}"/>
                </a:ext>
              </a:extLst>
            </p:cNvPr>
            <p:cNvCxnSpPr>
              <a:cxnSpLocks/>
              <a:stCxn id="25" idx="0"/>
              <a:endCxn id="24" idx="0"/>
            </p:cNvCxnSpPr>
            <p:nvPr/>
          </p:nvCxnSpPr>
          <p:spPr>
            <a:xfrm flipV="1">
              <a:off x="2782880" y="2022358"/>
              <a:ext cx="7052076" cy="3111"/>
            </a:xfrm>
            <a:prstGeom prst="straightConnector1">
              <a:avLst/>
            </a:prstGeom>
            <a:ln w="635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4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61D6-E810-446A-8A69-72F102F7CEF5}"/>
              </a:ext>
            </a:extLst>
          </p:cNvPr>
          <p:cNvSpPr>
            <a:spLocks noGrp="1"/>
          </p:cNvSpPr>
          <p:nvPr>
            <p:ph type="title"/>
          </p:nvPr>
        </p:nvSpPr>
        <p:spPr>
          <a:xfrm>
            <a:off x="6753" y="237726"/>
            <a:ext cx="8229600" cy="575896"/>
          </a:xfrm>
        </p:spPr>
        <p:txBody>
          <a:bodyPr>
            <a:normAutofit fontScale="90000"/>
          </a:bodyPr>
          <a:lstStyle/>
          <a:p>
            <a:pPr algn="ctr"/>
            <a:r>
              <a:rPr lang="en-US" dirty="0"/>
              <a:t>Client Notification</a:t>
            </a:r>
          </a:p>
        </p:txBody>
      </p:sp>
      <p:cxnSp>
        <p:nvCxnSpPr>
          <p:cNvPr id="4" name="Straight Arrow Connector 3">
            <a:extLst>
              <a:ext uri="{FF2B5EF4-FFF2-40B4-BE49-F238E27FC236}">
                <a16:creationId xmlns:a16="http://schemas.microsoft.com/office/drawing/2014/main" id="{3FBB368F-1704-4D6A-A7E4-E4CE273DCEEA}"/>
              </a:ext>
            </a:extLst>
          </p:cNvPr>
          <p:cNvCxnSpPr>
            <a:cxnSpLocks/>
            <a:stCxn id="8" idx="3"/>
            <a:endCxn id="9" idx="1"/>
          </p:cNvCxnSpPr>
          <p:nvPr/>
        </p:nvCxnSpPr>
        <p:spPr>
          <a:xfrm>
            <a:off x="1918631" y="2571750"/>
            <a:ext cx="775397" cy="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949F166-CFC8-4121-8ACC-BA3B470DD07D}"/>
              </a:ext>
            </a:extLst>
          </p:cNvPr>
          <p:cNvCxnSpPr>
            <a:cxnSpLocks/>
            <a:stCxn id="9" idx="3"/>
            <a:endCxn id="7" idx="1"/>
          </p:cNvCxnSpPr>
          <p:nvPr/>
        </p:nvCxnSpPr>
        <p:spPr>
          <a:xfrm>
            <a:off x="3439352" y="2571750"/>
            <a:ext cx="775397" cy="0"/>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8A0718B-648C-4D19-872E-C011E665D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4749" y="2057400"/>
            <a:ext cx="904546" cy="1028700"/>
          </a:xfrm>
          <a:prstGeom prst="rect">
            <a:avLst/>
          </a:prstGeom>
        </p:spPr>
      </p:pic>
      <p:pic>
        <p:nvPicPr>
          <p:cNvPr id="8" name="Graphic 7">
            <a:extLst>
              <a:ext uri="{FF2B5EF4-FFF2-40B4-BE49-F238E27FC236}">
                <a16:creationId xmlns:a16="http://schemas.microsoft.com/office/drawing/2014/main" id="{A4276243-09AD-4712-84BF-6EB6CEA863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5860" y="2057400"/>
            <a:ext cx="732771" cy="1028700"/>
          </a:xfrm>
          <a:prstGeom prst="rect">
            <a:avLst/>
          </a:prstGeom>
        </p:spPr>
      </p:pic>
      <p:pic>
        <p:nvPicPr>
          <p:cNvPr id="9" name="Graphic 8">
            <a:extLst>
              <a:ext uri="{FF2B5EF4-FFF2-40B4-BE49-F238E27FC236}">
                <a16:creationId xmlns:a16="http://schemas.microsoft.com/office/drawing/2014/main" id="{3588D6D2-5E5A-4B85-9C2E-803C6BED37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028" y="2160270"/>
            <a:ext cx="745325" cy="822960"/>
          </a:xfrm>
          <a:prstGeom prst="rect">
            <a:avLst/>
          </a:prstGeom>
        </p:spPr>
      </p:pic>
      <p:pic>
        <p:nvPicPr>
          <p:cNvPr id="12" name="Graphic 11">
            <a:extLst>
              <a:ext uri="{FF2B5EF4-FFF2-40B4-BE49-F238E27FC236}">
                <a16:creationId xmlns:a16="http://schemas.microsoft.com/office/drawing/2014/main" id="{D04E840B-0004-4DD5-86CA-0949004CFE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20229" y="2057400"/>
            <a:ext cx="945292" cy="1028700"/>
          </a:xfrm>
          <a:prstGeom prst="rect">
            <a:avLst/>
          </a:prstGeom>
        </p:spPr>
      </p:pic>
      <p:sp>
        <p:nvSpPr>
          <p:cNvPr id="14" name="TextBox 13">
            <a:extLst>
              <a:ext uri="{FF2B5EF4-FFF2-40B4-BE49-F238E27FC236}">
                <a16:creationId xmlns:a16="http://schemas.microsoft.com/office/drawing/2014/main" id="{6840FDF7-D4BE-4F99-A061-C695371C581F}"/>
              </a:ext>
            </a:extLst>
          </p:cNvPr>
          <p:cNvSpPr txBox="1"/>
          <p:nvPr/>
        </p:nvSpPr>
        <p:spPr>
          <a:xfrm>
            <a:off x="4013637" y="3180244"/>
            <a:ext cx="1306769" cy="507831"/>
          </a:xfrm>
          <a:prstGeom prst="rect">
            <a:avLst/>
          </a:prstGeom>
          <a:noFill/>
        </p:spPr>
        <p:txBody>
          <a:bodyPr wrap="none" rtlCol="0">
            <a:spAutoFit/>
          </a:bodyPr>
          <a:lstStyle/>
          <a:p>
            <a:pPr algn="ctr"/>
            <a:r>
              <a:rPr lang="en-US" sz="1350" dirty="0"/>
              <a:t>Management</a:t>
            </a:r>
          </a:p>
          <a:p>
            <a:pPr algn="ctr"/>
            <a:r>
              <a:rPr lang="en-US" sz="1350" dirty="0"/>
              <a:t>Point</a:t>
            </a:r>
          </a:p>
        </p:txBody>
      </p:sp>
      <p:cxnSp>
        <p:nvCxnSpPr>
          <p:cNvPr id="15" name="Straight Arrow Connector 14">
            <a:extLst>
              <a:ext uri="{FF2B5EF4-FFF2-40B4-BE49-F238E27FC236}">
                <a16:creationId xmlns:a16="http://schemas.microsoft.com/office/drawing/2014/main" id="{5E923838-664D-4874-9DF1-10C6A1F80014}"/>
              </a:ext>
            </a:extLst>
          </p:cNvPr>
          <p:cNvCxnSpPr>
            <a:cxnSpLocks/>
          </p:cNvCxnSpPr>
          <p:nvPr/>
        </p:nvCxnSpPr>
        <p:spPr>
          <a:xfrm flipH="1">
            <a:off x="5119294" y="2567354"/>
            <a:ext cx="2244263" cy="0"/>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843B0E2-FB86-457A-B479-7FDCB740D995}"/>
              </a:ext>
            </a:extLst>
          </p:cNvPr>
          <p:cNvSpPr txBox="1"/>
          <p:nvPr/>
        </p:nvSpPr>
        <p:spPr>
          <a:xfrm>
            <a:off x="848370" y="3180243"/>
            <a:ext cx="1407758" cy="300082"/>
          </a:xfrm>
          <a:prstGeom prst="rect">
            <a:avLst/>
          </a:prstGeom>
          <a:noFill/>
        </p:spPr>
        <p:txBody>
          <a:bodyPr wrap="none" rtlCol="0">
            <a:spAutoFit/>
          </a:bodyPr>
          <a:lstStyle/>
          <a:p>
            <a:pPr algn="ctr"/>
            <a:r>
              <a:rPr lang="en-US" sz="1350" dirty="0"/>
              <a:t>Initiate Action</a:t>
            </a:r>
          </a:p>
        </p:txBody>
      </p:sp>
      <p:sp>
        <p:nvSpPr>
          <p:cNvPr id="21" name="Rectangle 20">
            <a:extLst>
              <a:ext uri="{FF2B5EF4-FFF2-40B4-BE49-F238E27FC236}">
                <a16:creationId xmlns:a16="http://schemas.microsoft.com/office/drawing/2014/main" id="{E918EB8D-1960-41B8-AAAC-17EEAD0CF143}"/>
              </a:ext>
            </a:extLst>
          </p:cNvPr>
          <p:cNvSpPr/>
          <p:nvPr/>
        </p:nvSpPr>
        <p:spPr>
          <a:xfrm>
            <a:off x="-392" y="844582"/>
            <a:ext cx="9144000" cy="342897"/>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a:extLst>
              <a:ext uri="{FF2B5EF4-FFF2-40B4-BE49-F238E27FC236}">
                <a16:creationId xmlns:a16="http://schemas.microsoft.com/office/drawing/2014/main" id="{DAFCE8A3-8617-4CAE-804A-53A97BF0D196}"/>
              </a:ext>
            </a:extLst>
          </p:cNvPr>
          <p:cNvSpPr txBox="1"/>
          <p:nvPr/>
        </p:nvSpPr>
        <p:spPr>
          <a:xfrm>
            <a:off x="81249" y="835422"/>
            <a:ext cx="1595309" cy="323165"/>
          </a:xfrm>
          <a:prstGeom prst="rect">
            <a:avLst/>
          </a:prstGeom>
          <a:noFill/>
        </p:spPr>
        <p:txBody>
          <a:bodyPr wrap="none" rtlCol="0">
            <a:spAutoFit/>
          </a:bodyPr>
          <a:lstStyle/>
          <a:p>
            <a:r>
              <a:rPr lang="en-US" sz="1500" b="1" dirty="0">
                <a:solidFill>
                  <a:srgbClr val="FF0000"/>
                </a:solidFill>
              </a:rPr>
              <a:t>IBCM or CMG</a:t>
            </a:r>
          </a:p>
        </p:txBody>
      </p:sp>
      <p:pic>
        <p:nvPicPr>
          <p:cNvPr id="10" name="Picture 9">
            <a:extLst>
              <a:ext uri="{FF2B5EF4-FFF2-40B4-BE49-F238E27FC236}">
                <a16:creationId xmlns:a16="http://schemas.microsoft.com/office/drawing/2014/main" id="{E3948E44-A30B-4E1F-8F2C-014B2FBF3293}"/>
              </a:ext>
            </a:extLst>
          </p:cNvPr>
          <p:cNvPicPr>
            <a:picLocks noChangeAspect="1"/>
          </p:cNvPicPr>
          <p:nvPr/>
        </p:nvPicPr>
        <p:blipFill>
          <a:blip r:embed="rId11"/>
          <a:stretch>
            <a:fillRect/>
          </a:stretch>
        </p:blipFill>
        <p:spPr>
          <a:xfrm>
            <a:off x="5784226" y="2110154"/>
            <a:ext cx="914400" cy="914400"/>
          </a:xfrm>
          <a:prstGeom prst="rect">
            <a:avLst/>
          </a:prstGeom>
        </p:spPr>
      </p:pic>
      <p:pic>
        <p:nvPicPr>
          <p:cNvPr id="23" name="Graphic 22">
            <a:extLst>
              <a:ext uri="{FF2B5EF4-FFF2-40B4-BE49-F238E27FC236}">
                <a16:creationId xmlns:a16="http://schemas.microsoft.com/office/drawing/2014/main" id="{637C0EAB-3738-4550-821C-CBA344F359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7489" y="3486150"/>
            <a:ext cx="904546" cy="1028700"/>
          </a:xfrm>
          <a:prstGeom prst="rect">
            <a:avLst/>
          </a:prstGeom>
        </p:spPr>
      </p:pic>
      <p:sp>
        <p:nvSpPr>
          <p:cNvPr id="24" name="TextBox 23">
            <a:extLst>
              <a:ext uri="{FF2B5EF4-FFF2-40B4-BE49-F238E27FC236}">
                <a16:creationId xmlns:a16="http://schemas.microsoft.com/office/drawing/2014/main" id="{745128A6-DCD1-4BBF-8BB1-E610A99025EA}"/>
              </a:ext>
            </a:extLst>
          </p:cNvPr>
          <p:cNvSpPr txBox="1"/>
          <p:nvPr/>
        </p:nvSpPr>
        <p:spPr>
          <a:xfrm>
            <a:off x="5877053" y="4514850"/>
            <a:ext cx="585417" cy="300082"/>
          </a:xfrm>
          <a:prstGeom prst="rect">
            <a:avLst/>
          </a:prstGeom>
          <a:noFill/>
        </p:spPr>
        <p:txBody>
          <a:bodyPr wrap="none" rtlCol="0">
            <a:spAutoFit/>
          </a:bodyPr>
          <a:lstStyle/>
          <a:p>
            <a:pPr algn="ctr"/>
            <a:r>
              <a:rPr lang="en-US" sz="1350" dirty="0"/>
              <a:t>CMG</a:t>
            </a:r>
          </a:p>
        </p:txBody>
      </p:sp>
      <p:cxnSp>
        <p:nvCxnSpPr>
          <p:cNvPr id="25" name="Straight Arrow Connector 24">
            <a:extLst>
              <a:ext uri="{FF2B5EF4-FFF2-40B4-BE49-F238E27FC236}">
                <a16:creationId xmlns:a16="http://schemas.microsoft.com/office/drawing/2014/main" id="{B7E17C39-B7E3-4E4F-8109-A67C2F9CB668}"/>
              </a:ext>
            </a:extLst>
          </p:cNvPr>
          <p:cNvCxnSpPr>
            <a:cxnSpLocks/>
            <a:endCxn id="7" idx="3"/>
          </p:cNvCxnSpPr>
          <p:nvPr/>
        </p:nvCxnSpPr>
        <p:spPr>
          <a:xfrm flipH="1" flipV="1">
            <a:off x="5119295" y="2571750"/>
            <a:ext cx="678409" cy="1118447"/>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983CD52-757C-40FE-82FE-B828852F4F82}"/>
              </a:ext>
            </a:extLst>
          </p:cNvPr>
          <p:cNvCxnSpPr>
            <a:cxnSpLocks/>
          </p:cNvCxnSpPr>
          <p:nvPr/>
        </p:nvCxnSpPr>
        <p:spPr>
          <a:xfrm flipH="1">
            <a:off x="6622035" y="2991582"/>
            <a:ext cx="793378" cy="608868"/>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38899D19-979E-4712-A6FF-5E23866878AB}"/>
              </a:ext>
            </a:extLst>
          </p:cNvPr>
          <p:cNvGrpSpPr/>
          <p:nvPr/>
        </p:nvGrpSpPr>
        <p:grpSpPr>
          <a:xfrm>
            <a:off x="1572754" y="1613587"/>
            <a:ext cx="6064454" cy="559040"/>
            <a:chOff x="2265949" y="2022358"/>
            <a:chExt cx="8085938" cy="745386"/>
          </a:xfrm>
        </p:grpSpPr>
        <p:sp>
          <p:nvSpPr>
            <p:cNvPr id="34" name="Arc 33">
              <a:extLst>
                <a:ext uri="{FF2B5EF4-FFF2-40B4-BE49-F238E27FC236}">
                  <a16:creationId xmlns:a16="http://schemas.microsoft.com/office/drawing/2014/main" id="{09A4FDCE-46B9-4F1A-9692-255BCA3E7CF3}"/>
                </a:ext>
              </a:extLst>
            </p:cNvPr>
            <p:cNvSpPr/>
            <p:nvPr/>
          </p:nvSpPr>
          <p:spPr>
            <a:xfrm>
              <a:off x="9318025" y="2022358"/>
              <a:ext cx="1033862" cy="742275"/>
            </a:xfrm>
            <a:prstGeom prst="arc">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5" name="Arc 34">
              <a:extLst>
                <a:ext uri="{FF2B5EF4-FFF2-40B4-BE49-F238E27FC236}">
                  <a16:creationId xmlns:a16="http://schemas.microsoft.com/office/drawing/2014/main" id="{1BB6C171-DF4B-4BD2-8A5E-BF5141E7FFB2}"/>
                </a:ext>
              </a:extLst>
            </p:cNvPr>
            <p:cNvSpPr/>
            <p:nvPr/>
          </p:nvSpPr>
          <p:spPr>
            <a:xfrm flipH="1">
              <a:off x="2265949" y="2025469"/>
              <a:ext cx="1033862" cy="742275"/>
            </a:xfrm>
            <a:prstGeom prst="arc">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36" name="Straight Arrow Connector 35">
              <a:extLst>
                <a:ext uri="{FF2B5EF4-FFF2-40B4-BE49-F238E27FC236}">
                  <a16:creationId xmlns:a16="http://schemas.microsoft.com/office/drawing/2014/main" id="{7DBCD259-389C-4DD5-B7A5-2C5ADF4C280E}"/>
                </a:ext>
              </a:extLst>
            </p:cNvPr>
            <p:cNvCxnSpPr>
              <a:cxnSpLocks/>
              <a:stCxn id="35" idx="0"/>
              <a:endCxn id="34" idx="0"/>
            </p:cNvCxnSpPr>
            <p:nvPr/>
          </p:nvCxnSpPr>
          <p:spPr>
            <a:xfrm flipV="1">
              <a:off x="2782880" y="2022358"/>
              <a:ext cx="7052076" cy="3111"/>
            </a:xfrm>
            <a:prstGeom prst="straightConnector1">
              <a:avLst/>
            </a:prstGeom>
            <a:ln w="635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277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CE34-A830-4E64-A938-D5481928AED8}"/>
              </a:ext>
            </a:extLst>
          </p:cNvPr>
          <p:cNvSpPr>
            <a:spLocks noGrp="1"/>
          </p:cNvSpPr>
          <p:nvPr>
            <p:ph type="title"/>
          </p:nvPr>
        </p:nvSpPr>
        <p:spPr>
          <a:xfrm>
            <a:off x="971600" y="92093"/>
            <a:ext cx="7369462" cy="638773"/>
          </a:xfrm>
        </p:spPr>
        <p:txBody>
          <a:bodyPr/>
          <a:lstStyle/>
          <a:p>
            <a:r>
              <a:rPr lang="en-US" dirty="0"/>
              <a:t>Client Notification</a:t>
            </a:r>
          </a:p>
        </p:txBody>
      </p:sp>
      <p:sp>
        <p:nvSpPr>
          <p:cNvPr id="5" name="Content Placeholder 4">
            <a:extLst>
              <a:ext uri="{FF2B5EF4-FFF2-40B4-BE49-F238E27FC236}">
                <a16:creationId xmlns:a16="http://schemas.microsoft.com/office/drawing/2014/main" id="{A167E48F-AD47-4FE0-A83C-9B8307ACBCB2}"/>
              </a:ext>
            </a:extLst>
          </p:cNvPr>
          <p:cNvSpPr>
            <a:spLocks noGrp="1"/>
          </p:cNvSpPr>
          <p:nvPr>
            <p:ph idx="1"/>
          </p:nvPr>
        </p:nvSpPr>
        <p:spPr>
          <a:xfrm>
            <a:off x="457200" y="1379668"/>
            <a:ext cx="8229600" cy="3163757"/>
          </a:xfrm>
        </p:spPr>
        <p:txBody>
          <a:bodyPr>
            <a:normAutofit/>
          </a:bodyPr>
          <a:lstStyle/>
          <a:p>
            <a:pPr marL="0" indent="0" algn="ctr">
              <a:buNone/>
            </a:pPr>
            <a:r>
              <a:rPr lang="en-US" sz="2700" b="1" dirty="0"/>
              <a:t>DNS name resolution of clients</a:t>
            </a:r>
          </a:p>
          <a:p>
            <a:pPr marL="0" indent="0" algn="ctr">
              <a:buNone/>
            </a:pPr>
            <a:r>
              <a:rPr lang="en-US" sz="2700" b="1" dirty="0"/>
              <a:t>Admin permissions on clients</a:t>
            </a:r>
          </a:p>
          <a:p>
            <a:pPr marL="0" indent="0" algn="ctr">
              <a:buNone/>
            </a:pPr>
            <a:r>
              <a:rPr lang="en-US" sz="2700" b="1" dirty="0"/>
              <a:t>Firewall rules on clients [inbound]</a:t>
            </a:r>
          </a:p>
        </p:txBody>
      </p:sp>
      <p:sp>
        <p:nvSpPr>
          <p:cNvPr id="3" name="Rectangle 2">
            <a:extLst>
              <a:ext uri="{FF2B5EF4-FFF2-40B4-BE49-F238E27FC236}">
                <a16:creationId xmlns:a16="http://schemas.microsoft.com/office/drawing/2014/main" id="{28B6B971-C7FE-469A-BF66-BF1509E27324}"/>
              </a:ext>
            </a:extLst>
          </p:cNvPr>
          <p:cNvSpPr/>
          <p:nvPr/>
        </p:nvSpPr>
        <p:spPr>
          <a:xfrm>
            <a:off x="0" y="859556"/>
            <a:ext cx="9144000" cy="342897"/>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F4325550-738A-407E-BB5C-CD6E68D70F83}"/>
              </a:ext>
            </a:extLst>
          </p:cNvPr>
          <p:cNvSpPr txBox="1"/>
          <p:nvPr/>
        </p:nvSpPr>
        <p:spPr>
          <a:xfrm>
            <a:off x="457201" y="872685"/>
            <a:ext cx="1912703" cy="323165"/>
          </a:xfrm>
          <a:prstGeom prst="rect">
            <a:avLst/>
          </a:prstGeom>
          <a:noFill/>
        </p:spPr>
        <p:txBody>
          <a:bodyPr wrap="none" rtlCol="0">
            <a:spAutoFit/>
          </a:bodyPr>
          <a:lstStyle/>
          <a:p>
            <a:r>
              <a:rPr lang="en-US" sz="1500" b="1" dirty="0">
                <a:solidFill>
                  <a:schemeClr val="bg1"/>
                </a:solidFill>
              </a:rPr>
              <a:t>Doesn’t Require</a:t>
            </a:r>
          </a:p>
        </p:txBody>
      </p:sp>
      <p:pic>
        <p:nvPicPr>
          <p:cNvPr id="6" name="Graphic 5">
            <a:extLst>
              <a:ext uri="{FF2B5EF4-FFF2-40B4-BE49-F238E27FC236}">
                <a16:creationId xmlns:a16="http://schemas.microsoft.com/office/drawing/2014/main" id="{44E4C26D-E1FF-41AE-9F00-F32A7ADD9A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5323" y="3316045"/>
            <a:ext cx="904546" cy="1028700"/>
          </a:xfrm>
          <a:prstGeom prst="rect">
            <a:avLst/>
          </a:prstGeom>
        </p:spPr>
      </p:pic>
      <p:pic>
        <p:nvPicPr>
          <p:cNvPr id="7" name="Graphic 6">
            <a:extLst>
              <a:ext uri="{FF2B5EF4-FFF2-40B4-BE49-F238E27FC236}">
                <a16:creationId xmlns:a16="http://schemas.microsoft.com/office/drawing/2014/main" id="{46A67A4D-4221-4F27-9345-8829B6FF33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0803" y="3316045"/>
            <a:ext cx="945292" cy="1028700"/>
          </a:xfrm>
          <a:prstGeom prst="rect">
            <a:avLst/>
          </a:prstGeom>
        </p:spPr>
      </p:pic>
      <p:cxnSp>
        <p:nvCxnSpPr>
          <p:cNvPr id="8" name="Straight Arrow Connector 7">
            <a:extLst>
              <a:ext uri="{FF2B5EF4-FFF2-40B4-BE49-F238E27FC236}">
                <a16:creationId xmlns:a16="http://schemas.microsoft.com/office/drawing/2014/main" id="{36F0C9B1-E1C0-498E-B926-6850B7D04FE6}"/>
              </a:ext>
            </a:extLst>
          </p:cNvPr>
          <p:cNvCxnSpPr>
            <a:cxnSpLocks/>
          </p:cNvCxnSpPr>
          <p:nvPr/>
        </p:nvCxnSpPr>
        <p:spPr>
          <a:xfrm flipH="1">
            <a:off x="3449869" y="3780611"/>
            <a:ext cx="2244263" cy="0"/>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C5E02E-B72C-49CA-A7BD-2D96EA255250}"/>
              </a:ext>
            </a:extLst>
          </p:cNvPr>
          <p:cNvSpPr txBox="1"/>
          <p:nvPr/>
        </p:nvSpPr>
        <p:spPr>
          <a:xfrm>
            <a:off x="3935782" y="3293484"/>
            <a:ext cx="1654748" cy="507831"/>
          </a:xfrm>
          <a:prstGeom prst="rect">
            <a:avLst/>
          </a:prstGeom>
          <a:noFill/>
        </p:spPr>
        <p:txBody>
          <a:bodyPr wrap="none" rtlCol="0">
            <a:spAutoFit/>
          </a:bodyPr>
          <a:lstStyle/>
          <a:p>
            <a:r>
              <a:rPr lang="en-US" sz="1350" dirty="0"/>
              <a:t>Client initiated,</a:t>
            </a:r>
          </a:p>
          <a:p>
            <a:r>
              <a:rPr lang="en-US" sz="1350" dirty="0"/>
              <a:t>two-way channel</a:t>
            </a:r>
          </a:p>
        </p:txBody>
      </p:sp>
      <p:sp>
        <p:nvSpPr>
          <p:cNvPr id="10" name="Multiplication Sign 9">
            <a:extLst>
              <a:ext uri="{FF2B5EF4-FFF2-40B4-BE49-F238E27FC236}">
                <a16:creationId xmlns:a16="http://schemas.microsoft.com/office/drawing/2014/main" id="{D4536BF0-83D9-4619-BF92-C7769C2030F9}"/>
              </a:ext>
            </a:extLst>
          </p:cNvPr>
          <p:cNvSpPr/>
          <p:nvPr/>
        </p:nvSpPr>
        <p:spPr>
          <a:xfrm>
            <a:off x="4033627" y="1236262"/>
            <a:ext cx="779744" cy="779744"/>
          </a:xfrm>
          <a:prstGeom prst="mathMultiply">
            <a:avLst/>
          </a:prstGeom>
          <a:solidFill>
            <a:srgbClr val="FF000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1" name="Multiplication Sign 10">
            <a:extLst>
              <a:ext uri="{FF2B5EF4-FFF2-40B4-BE49-F238E27FC236}">
                <a16:creationId xmlns:a16="http://schemas.microsoft.com/office/drawing/2014/main" id="{965DAB01-344C-44FD-AE66-0E7EA12496A0}"/>
              </a:ext>
            </a:extLst>
          </p:cNvPr>
          <p:cNvSpPr/>
          <p:nvPr/>
        </p:nvSpPr>
        <p:spPr>
          <a:xfrm>
            <a:off x="4046721" y="1800396"/>
            <a:ext cx="779744" cy="779744"/>
          </a:xfrm>
          <a:prstGeom prst="mathMultiply">
            <a:avLst/>
          </a:prstGeom>
          <a:solidFill>
            <a:srgbClr val="FF000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Multiplication Sign 11">
            <a:extLst>
              <a:ext uri="{FF2B5EF4-FFF2-40B4-BE49-F238E27FC236}">
                <a16:creationId xmlns:a16="http://schemas.microsoft.com/office/drawing/2014/main" id="{DD0CE530-C998-438F-BB53-29DA5825E779}"/>
              </a:ext>
            </a:extLst>
          </p:cNvPr>
          <p:cNvSpPr/>
          <p:nvPr/>
        </p:nvSpPr>
        <p:spPr>
          <a:xfrm>
            <a:off x="4046720" y="2339479"/>
            <a:ext cx="779744" cy="779744"/>
          </a:xfrm>
          <a:prstGeom prst="mathMultiply">
            <a:avLst/>
          </a:prstGeom>
          <a:solidFill>
            <a:srgbClr val="FF000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28767466-8B9B-4FE5-9D6B-4BADFCBF810D}"/>
              </a:ext>
            </a:extLst>
          </p:cNvPr>
          <p:cNvSpPr txBox="1"/>
          <p:nvPr/>
        </p:nvSpPr>
        <p:spPr>
          <a:xfrm>
            <a:off x="2344211" y="4384438"/>
            <a:ext cx="1306769" cy="507831"/>
          </a:xfrm>
          <a:prstGeom prst="rect">
            <a:avLst/>
          </a:prstGeom>
          <a:noFill/>
        </p:spPr>
        <p:txBody>
          <a:bodyPr wrap="none" rtlCol="0">
            <a:spAutoFit/>
          </a:bodyPr>
          <a:lstStyle/>
          <a:p>
            <a:pPr algn="ctr"/>
            <a:r>
              <a:rPr lang="en-US" sz="1350" dirty="0"/>
              <a:t>Management</a:t>
            </a:r>
          </a:p>
          <a:p>
            <a:pPr algn="ctr"/>
            <a:r>
              <a:rPr lang="en-US" sz="1350" dirty="0"/>
              <a:t>Point</a:t>
            </a:r>
          </a:p>
        </p:txBody>
      </p:sp>
    </p:spTree>
    <p:extLst>
      <p:ext uri="{BB962C8B-B14F-4D97-AF65-F5344CB8AC3E}">
        <p14:creationId xmlns:p14="http://schemas.microsoft.com/office/powerpoint/2010/main" val="355933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grpId="0" nodeType="withEffect">
                                  <p:stCondLst>
                                    <p:cond delay="10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par>
                                <p:cTn id="17" presetID="31" presetClass="entr" presetSubtype="0" fill="hold" grpId="0" nodeType="withEffect">
                                  <p:stCondLst>
                                    <p:cond delay="1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CAEB8-7261-42EE-81AA-5417D41175E9}"/>
              </a:ext>
            </a:extLst>
          </p:cNvPr>
          <p:cNvSpPr>
            <a:spLocks noGrp="1"/>
          </p:cNvSpPr>
          <p:nvPr>
            <p:ph type="title"/>
          </p:nvPr>
        </p:nvSpPr>
        <p:spPr>
          <a:xfrm>
            <a:off x="415342" y="13582"/>
            <a:ext cx="7369462" cy="638773"/>
          </a:xfrm>
        </p:spPr>
        <p:txBody>
          <a:bodyPr>
            <a:normAutofit/>
          </a:bodyPr>
          <a:lstStyle/>
          <a:p>
            <a:pPr algn="l"/>
            <a:r>
              <a:rPr lang="en-US" dirty="0"/>
              <a:t>Client Notification</a:t>
            </a:r>
          </a:p>
        </p:txBody>
      </p:sp>
      <p:graphicFrame>
        <p:nvGraphicFramePr>
          <p:cNvPr id="6" name="Content Placeholder 5">
            <a:extLst>
              <a:ext uri="{FF2B5EF4-FFF2-40B4-BE49-F238E27FC236}">
                <a16:creationId xmlns:a16="http://schemas.microsoft.com/office/drawing/2014/main" id="{34E35527-29E0-4452-AE28-88EA61CB74D0}"/>
              </a:ext>
            </a:extLst>
          </p:cNvPr>
          <p:cNvGraphicFramePr>
            <a:graphicFrameLocks noGrp="1"/>
          </p:cNvGraphicFramePr>
          <p:nvPr>
            <p:ph idx="1"/>
            <p:extLst/>
          </p:nvPr>
        </p:nvGraphicFramePr>
        <p:xfrm>
          <a:off x="457200" y="1286692"/>
          <a:ext cx="8229600" cy="3367688"/>
        </p:xfrm>
        <a:graphic>
          <a:graphicData uri="http://schemas.openxmlformats.org/drawingml/2006/table">
            <a:tbl>
              <a:tblPr firstRow="1" bandRow="1">
                <a:tableStyleId>{5C22544A-7EE6-4342-B048-85BDC9FD1C3A}</a:tableStyleId>
              </a:tblPr>
              <a:tblGrid>
                <a:gridCol w="3749919">
                  <a:extLst>
                    <a:ext uri="{9D8B030D-6E8A-4147-A177-3AD203B41FA5}">
                      <a16:colId xmlns:a16="http://schemas.microsoft.com/office/drawing/2014/main" val="2638517781"/>
                    </a:ext>
                  </a:extLst>
                </a:gridCol>
                <a:gridCol w="2224454">
                  <a:extLst>
                    <a:ext uri="{9D8B030D-6E8A-4147-A177-3AD203B41FA5}">
                      <a16:colId xmlns:a16="http://schemas.microsoft.com/office/drawing/2014/main" val="2973845378"/>
                    </a:ext>
                  </a:extLst>
                </a:gridCol>
                <a:gridCol w="2255227">
                  <a:extLst>
                    <a:ext uri="{9D8B030D-6E8A-4147-A177-3AD203B41FA5}">
                      <a16:colId xmlns:a16="http://schemas.microsoft.com/office/drawing/2014/main" val="2848158902"/>
                    </a:ext>
                  </a:extLst>
                </a:gridCol>
              </a:tblGrid>
              <a:tr h="274320">
                <a:tc>
                  <a:txBody>
                    <a:bodyPr/>
                    <a:lstStyle/>
                    <a:p>
                      <a:endParaRPr lang="en-US" sz="1400" dirty="0"/>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alpha val="50000"/>
                      </a:schemeClr>
                    </a:solidFill>
                  </a:tcPr>
                </a:tc>
                <a:tc>
                  <a:txBody>
                    <a:bodyPr/>
                    <a:lstStyle/>
                    <a:p>
                      <a:r>
                        <a:rPr lang="en-US" sz="1400" dirty="0"/>
                        <a:t>Client Notification</a:t>
                      </a: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alpha val="50000"/>
                      </a:schemeClr>
                    </a:solidFill>
                  </a:tcPr>
                </a:tc>
                <a:tc>
                  <a:txBody>
                    <a:bodyPr/>
                    <a:lstStyle/>
                    <a:p>
                      <a:r>
                        <a:rPr lang="en-US" sz="1400" dirty="0"/>
                        <a:t>Right-Click Tools</a:t>
                      </a:r>
                    </a:p>
                  </a:txBody>
                  <a:tcPr marL="68580" marR="68580"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alpha val="50000"/>
                      </a:schemeClr>
                    </a:solidFill>
                  </a:tcPr>
                </a:tc>
                <a:extLst>
                  <a:ext uri="{0D108BD9-81ED-4DB2-BD59-A6C34878D82A}">
                    <a16:rowId xmlns:a16="http://schemas.microsoft.com/office/drawing/2014/main" val="512291045"/>
                  </a:ext>
                </a:extLst>
              </a:tr>
              <a:tr h="274320">
                <a:tc>
                  <a:txBody>
                    <a:bodyPr/>
                    <a:lstStyle/>
                    <a:p>
                      <a:r>
                        <a:rPr lang="en-US" sz="1400" dirty="0"/>
                        <a:t>Connection via</a:t>
                      </a: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tint val="40000"/>
                        <a:alpha val="90000"/>
                      </a:schemeClr>
                    </a:solidFill>
                  </a:tcPr>
                </a:tc>
                <a:tc>
                  <a:txBody>
                    <a:bodyPr/>
                    <a:lstStyle/>
                    <a:p>
                      <a:r>
                        <a:rPr lang="en-US" sz="1400" dirty="0"/>
                        <a:t>Management Point</a:t>
                      </a: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tint val="40000"/>
                        <a:alpha val="90000"/>
                      </a:schemeClr>
                    </a:solidFill>
                  </a:tcPr>
                </a:tc>
                <a:tc>
                  <a:txBody>
                    <a:bodyPr/>
                    <a:lstStyle/>
                    <a:p>
                      <a:r>
                        <a:rPr lang="en-US" sz="1400" dirty="0"/>
                        <a:t>Admin Console</a:t>
                      </a:r>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tint val="40000"/>
                        <a:alpha val="90000"/>
                      </a:schemeClr>
                    </a:solidFill>
                  </a:tcPr>
                </a:tc>
                <a:extLst>
                  <a:ext uri="{0D108BD9-81ED-4DB2-BD59-A6C34878D82A}">
                    <a16:rowId xmlns:a16="http://schemas.microsoft.com/office/drawing/2014/main" val="3579927736"/>
                  </a:ext>
                </a:extLst>
              </a:tr>
              <a:tr h="274320">
                <a:tc>
                  <a:txBody>
                    <a:bodyPr/>
                    <a:lstStyle/>
                    <a:p>
                      <a:r>
                        <a:rPr lang="en-US" sz="1400" dirty="0"/>
                        <a:t>DNS Resolution of Client Necessary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tc>
                  <a:txBody>
                    <a:bodyPr/>
                    <a:lstStyle/>
                    <a:p>
                      <a:r>
                        <a:rPr lang="en-US" sz="1400" dirty="0"/>
                        <a:t>No</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tc>
                  <a:txBody>
                    <a:bodyPr/>
                    <a:lstStyle/>
                    <a:p>
                      <a:r>
                        <a:rPr lang="en-US" sz="1400" dirty="0"/>
                        <a:t>Yes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extLst>
                  <a:ext uri="{0D108BD9-81ED-4DB2-BD59-A6C34878D82A}">
                    <a16:rowId xmlns:a16="http://schemas.microsoft.com/office/drawing/2014/main" val="2552509309"/>
                  </a:ext>
                </a:extLst>
              </a:tr>
              <a:tr h="449404">
                <a:tc>
                  <a:txBody>
                    <a:bodyPr/>
                    <a:lstStyle/>
                    <a:p>
                      <a:r>
                        <a:rPr lang="en-US" sz="1400" dirty="0"/>
                        <a:t>Firewall Exceptions on Client Necessary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tc>
                  <a:txBody>
                    <a:bodyPr/>
                    <a:lstStyle/>
                    <a:p>
                      <a:r>
                        <a:rPr lang="en-US" sz="1400" dirty="0"/>
                        <a:t>No</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tc>
                  <a:txBody>
                    <a:bodyPr/>
                    <a:lstStyle/>
                    <a:p>
                      <a:r>
                        <a:rPr lang="en-US" sz="1400" dirty="0"/>
                        <a:t>Yes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extLst>
                  <a:ext uri="{0D108BD9-81ED-4DB2-BD59-A6C34878D82A}">
                    <a16:rowId xmlns:a16="http://schemas.microsoft.com/office/drawing/2014/main" val="3299882054"/>
                  </a:ext>
                </a:extLst>
              </a:tr>
              <a:tr h="480060">
                <a:tc>
                  <a:txBody>
                    <a:bodyPr/>
                    <a:lstStyle/>
                    <a:p>
                      <a:r>
                        <a:rPr lang="en-US" sz="1400" dirty="0"/>
                        <a:t>Local Admin Permissions on Client Necessary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tc>
                  <a:txBody>
                    <a:bodyPr/>
                    <a:lstStyle/>
                    <a:p>
                      <a:r>
                        <a:rPr lang="en-US" sz="1400" dirty="0"/>
                        <a:t>No</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tc>
                  <a:txBody>
                    <a:bodyPr/>
                    <a:lstStyle/>
                    <a:p>
                      <a:r>
                        <a:rPr lang="en-US" sz="1400" dirty="0"/>
                        <a:t>Yes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extLst>
                  <a:ext uri="{0D108BD9-81ED-4DB2-BD59-A6C34878D82A}">
                    <a16:rowId xmlns:a16="http://schemas.microsoft.com/office/drawing/2014/main" val="1224532971"/>
                  </a:ext>
                </a:extLst>
              </a:tr>
              <a:tr h="449404">
                <a:tc>
                  <a:txBody>
                    <a:bodyPr/>
                    <a:lstStyle/>
                    <a:p>
                      <a:r>
                        <a:rPr lang="en-US" sz="1400" dirty="0"/>
                        <a:t>Connection Method</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tc>
                  <a:txBody>
                    <a:bodyPr/>
                    <a:lstStyle/>
                    <a:p>
                      <a:r>
                        <a:rPr lang="en-US" sz="1400" dirty="0"/>
                        <a:t>Parallel (42 at a time)</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tc>
                  <a:txBody>
                    <a:bodyPr/>
                    <a:lstStyle/>
                    <a:p>
                      <a:r>
                        <a:rPr lang="en-US" sz="1400" dirty="0"/>
                        <a:t>Serial (1 at a time)</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extLst>
                  <a:ext uri="{0D108BD9-81ED-4DB2-BD59-A6C34878D82A}">
                    <a16:rowId xmlns:a16="http://schemas.microsoft.com/office/drawing/2014/main" val="2541064807"/>
                  </a:ext>
                </a:extLst>
              </a:tr>
              <a:tr h="274320">
                <a:tc>
                  <a:txBody>
                    <a:bodyPr/>
                    <a:lstStyle/>
                    <a:p>
                      <a:r>
                        <a:rPr lang="en-US" sz="1400" dirty="0"/>
                        <a:t>Native functionality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tc>
                  <a:txBody>
                    <a:bodyPr/>
                    <a:lstStyle/>
                    <a:p>
                      <a:r>
                        <a:rPr lang="en-US" sz="1400" dirty="0"/>
                        <a:t>Yes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tc>
                  <a:txBody>
                    <a:bodyPr/>
                    <a:lstStyle/>
                    <a:p>
                      <a:r>
                        <a:rPr lang="en-US" sz="1400" dirty="0"/>
                        <a:t>No</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extLst>
                  <a:ext uri="{0D108BD9-81ED-4DB2-BD59-A6C34878D82A}">
                    <a16:rowId xmlns:a16="http://schemas.microsoft.com/office/drawing/2014/main" val="2827444631"/>
                  </a:ext>
                </a:extLst>
              </a:tr>
              <a:tr h="274320">
                <a:tc>
                  <a:txBody>
                    <a:bodyPr/>
                    <a:lstStyle/>
                    <a:p>
                      <a:r>
                        <a:rPr lang="en-US" sz="1400" dirty="0"/>
                        <a:t>Monitoring</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tc>
                  <a:txBody>
                    <a:bodyPr/>
                    <a:lstStyle/>
                    <a:p>
                      <a:r>
                        <a:rPr lang="en-US" sz="1400" dirty="0"/>
                        <a:t>Built-in to console</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tc>
                  <a:txBody>
                    <a:bodyPr/>
                    <a:lstStyle/>
                    <a:p>
                      <a:r>
                        <a:rPr lang="en-US" sz="1400" dirty="0"/>
                        <a:t>No</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extLst>
                  <a:ext uri="{0D108BD9-81ED-4DB2-BD59-A6C34878D82A}">
                    <a16:rowId xmlns:a16="http://schemas.microsoft.com/office/drawing/2014/main" val="4224240607"/>
                  </a:ext>
                </a:extLst>
              </a:tr>
              <a:tr h="274320">
                <a:tc>
                  <a:txBody>
                    <a:bodyPr/>
                    <a:lstStyle/>
                    <a:p>
                      <a:r>
                        <a:rPr lang="en-US" sz="1400" dirty="0"/>
                        <a:t>Easily extensible</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tc>
                  <a:txBody>
                    <a:bodyPr/>
                    <a:lstStyle/>
                    <a:p>
                      <a:r>
                        <a:rPr lang="en-US" sz="1400" dirty="0"/>
                        <a:t>Yes, using scripts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tc>
                  <a:txBody>
                    <a:bodyPr/>
                    <a:lstStyle/>
                    <a:p>
                      <a:r>
                        <a:rPr lang="en-US" sz="1400" dirty="0"/>
                        <a:t>Yes, but not as easy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alpha val="90000"/>
                      </a:schemeClr>
                    </a:solidFill>
                  </a:tcPr>
                </a:tc>
                <a:extLst>
                  <a:ext uri="{0D108BD9-81ED-4DB2-BD59-A6C34878D82A}">
                    <a16:rowId xmlns:a16="http://schemas.microsoft.com/office/drawing/2014/main" val="3137955171"/>
                  </a:ext>
                </a:extLst>
              </a:tr>
              <a:tr h="274320">
                <a:tc>
                  <a:txBody>
                    <a:bodyPr/>
                    <a:lstStyle/>
                    <a:p>
                      <a:r>
                        <a:rPr lang="en-US" sz="1400" dirty="0"/>
                        <a:t>Approval mechanism</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tc>
                  <a:txBody>
                    <a:bodyPr/>
                    <a:lstStyle/>
                    <a:p>
                      <a:r>
                        <a:rPr lang="en-US" sz="1400" dirty="0"/>
                        <a:t>Yes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tc>
                  <a:txBody>
                    <a:bodyPr/>
                    <a:lstStyle/>
                    <a:p>
                      <a:r>
                        <a:rPr lang="en-US" sz="1400" dirty="0"/>
                        <a:t>No</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40000"/>
                        <a:alpha val="90000"/>
                      </a:schemeClr>
                    </a:solidFill>
                  </a:tcPr>
                </a:tc>
                <a:extLst>
                  <a:ext uri="{0D108BD9-81ED-4DB2-BD59-A6C34878D82A}">
                    <a16:rowId xmlns:a16="http://schemas.microsoft.com/office/drawing/2014/main" val="3354906252"/>
                  </a:ext>
                </a:extLst>
              </a:tr>
            </a:tbl>
          </a:graphicData>
        </a:graphic>
      </p:graphicFrame>
      <p:sp>
        <p:nvSpPr>
          <p:cNvPr id="3" name="Rectangle 2">
            <a:extLst>
              <a:ext uri="{FF2B5EF4-FFF2-40B4-BE49-F238E27FC236}">
                <a16:creationId xmlns:a16="http://schemas.microsoft.com/office/drawing/2014/main" id="{59DBEE0D-852E-4BBA-A7E3-FFEDFE244342}"/>
              </a:ext>
            </a:extLst>
          </p:cNvPr>
          <p:cNvSpPr/>
          <p:nvPr/>
        </p:nvSpPr>
        <p:spPr>
          <a:xfrm>
            <a:off x="570" y="652355"/>
            <a:ext cx="9144000" cy="342897"/>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EA25310-2A79-4B99-A1EC-6D074B5537DB}"/>
              </a:ext>
            </a:extLst>
          </p:cNvPr>
          <p:cNvSpPr txBox="1"/>
          <p:nvPr/>
        </p:nvSpPr>
        <p:spPr>
          <a:xfrm>
            <a:off x="361123" y="652355"/>
            <a:ext cx="2380780" cy="323165"/>
          </a:xfrm>
          <a:prstGeom prst="rect">
            <a:avLst/>
          </a:prstGeom>
          <a:noFill/>
        </p:spPr>
        <p:txBody>
          <a:bodyPr wrap="none" rtlCol="0">
            <a:spAutoFit/>
          </a:bodyPr>
          <a:lstStyle/>
          <a:p>
            <a:r>
              <a:rPr lang="en-US" sz="1500" b="1" dirty="0">
                <a:solidFill>
                  <a:srgbClr val="FF0000"/>
                </a:solidFill>
              </a:rPr>
              <a:t>vs. Right-Click Tools</a:t>
            </a:r>
          </a:p>
        </p:txBody>
      </p:sp>
      <p:sp>
        <p:nvSpPr>
          <p:cNvPr id="7" name="Rectangle: Folded Corner 6">
            <a:extLst>
              <a:ext uri="{FF2B5EF4-FFF2-40B4-BE49-F238E27FC236}">
                <a16:creationId xmlns:a16="http://schemas.microsoft.com/office/drawing/2014/main" id="{16BCBF99-D5D9-49C4-A3B7-EA26E41BB243}"/>
              </a:ext>
            </a:extLst>
          </p:cNvPr>
          <p:cNvSpPr/>
          <p:nvPr/>
        </p:nvSpPr>
        <p:spPr>
          <a:xfrm>
            <a:off x="2724030" y="4641686"/>
            <a:ext cx="3695941" cy="407109"/>
          </a:xfrm>
          <a:prstGeom prst="foldedCorne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r>
              <a:rPr lang="en-US" sz="1350" dirty="0"/>
              <a:t>Client Notification &gt; Right-Click Tools</a:t>
            </a:r>
          </a:p>
        </p:txBody>
      </p:sp>
      <p:pic>
        <p:nvPicPr>
          <p:cNvPr id="11" name="Graphic 10">
            <a:extLst>
              <a:ext uri="{FF2B5EF4-FFF2-40B4-BE49-F238E27FC236}">
                <a16:creationId xmlns:a16="http://schemas.microsoft.com/office/drawing/2014/main" id="{4E744C9C-54CF-46D4-A731-0CA577629C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0340" y="2082224"/>
            <a:ext cx="685800" cy="685800"/>
          </a:xfrm>
          <a:prstGeom prst="rect">
            <a:avLst/>
          </a:prstGeom>
        </p:spPr>
      </p:pic>
      <p:pic>
        <p:nvPicPr>
          <p:cNvPr id="13" name="Graphic 12">
            <a:extLst>
              <a:ext uri="{FF2B5EF4-FFF2-40B4-BE49-F238E27FC236}">
                <a16:creationId xmlns:a16="http://schemas.microsoft.com/office/drawing/2014/main" id="{37E1EEB2-D0AD-4F1C-B046-8FF8ABDEA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6139" y="2063086"/>
            <a:ext cx="685800" cy="685800"/>
          </a:xfrm>
          <a:prstGeom prst="rect">
            <a:avLst/>
          </a:prstGeom>
        </p:spPr>
      </p:pic>
    </p:spTree>
    <p:extLst>
      <p:ext uri="{BB962C8B-B14F-4D97-AF65-F5344CB8AC3E}">
        <p14:creationId xmlns:p14="http://schemas.microsoft.com/office/powerpoint/2010/main" val="176410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839A4FC-D61B-41C1-A2D3-2E636688BD62}"/>
              </a:ext>
            </a:extLst>
          </p:cNvPr>
          <p:cNvCxnSpPr>
            <a:cxnSpLocks/>
            <a:stCxn id="7" idx="1"/>
            <a:endCxn id="5" idx="3"/>
          </p:cNvCxnSpPr>
          <p:nvPr/>
        </p:nvCxnSpPr>
        <p:spPr>
          <a:xfrm flipH="1">
            <a:off x="5024273" y="3878896"/>
            <a:ext cx="697606" cy="0"/>
          </a:xfrm>
          <a:prstGeom prst="straightConnector1">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78F545-F8C1-444E-92F9-1C2097EE5A8E}"/>
              </a:ext>
            </a:extLst>
          </p:cNvPr>
          <p:cNvCxnSpPr>
            <a:cxnSpLocks/>
            <a:stCxn id="7" idx="1"/>
            <a:endCxn id="6" idx="3"/>
          </p:cNvCxnSpPr>
          <p:nvPr/>
        </p:nvCxnSpPr>
        <p:spPr>
          <a:xfrm flipH="1">
            <a:off x="3344330" y="3878896"/>
            <a:ext cx="2377548" cy="0"/>
          </a:xfrm>
          <a:prstGeom prst="straightConnector1">
            <a:avLst/>
          </a:prstGeom>
          <a:ln w="635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4B4603-1C54-49C8-B061-453BB951B221}"/>
              </a:ext>
            </a:extLst>
          </p:cNvPr>
          <p:cNvSpPr>
            <a:spLocks noGrp="1"/>
          </p:cNvSpPr>
          <p:nvPr>
            <p:ph type="title"/>
          </p:nvPr>
        </p:nvSpPr>
        <p:spPr>
          <a:xfrm>
            <a:off x="827584" y="35861"/>
            <a:ext cx="7369462" cy="638773"/>
          </a:xfrm>
        </p:spPr>
        <p:txBody>
          <a:bodyPr/>
          <a:lstStyle/>
          <a:p>
            <a:r>
              <a:rPr lang="en-US" dirty="0"/>
              <a:t>Client Notification</a:t>
            </a:r>
          </a:p>
        </p:txBody>
      </p:sp>
      <p:graphicFrame>
        <p:nvGraphicFramePr>
          <p:cNvPr id="19" name="Content Placeholder 18">
            <a:extLst>
              <a:ext uri="{FF2B5EF4-FFF2-40B4-BE49-F238E27FC236}">
                <a16:creationId xmlns:a16="http://schemas.microsoft.com/office/drawing/2014/main" id="{2F227FF6-1861-4891-84B1-6B2345342255}"/>
              </a:ext>
            </a:extLst>
          </p:cNvPr>
          <p:cNvGraphicFramePr>
            <a:graphicFrameLocks noGrp="1"/>
          </p:cNvGraphicFramePr>
          <p:nvPr>
            <p:ph idx="1"/>
            <p:extLst/>
          </p:nvPr>
        </p:nvGraphicFramePr>
        <p:xfrm>
          <a:off x="457200" y="1373328"/>
          <a:ext cx="8229600" cy="1688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Arrow Connector 3">
            <a:extLst>
              <a:ext uri="{FF2B5EF4-FFF2-40B4-BE49-F238E27FC236}">
                <a16:creationId xmlns:a16="http://schemas.microsoft.com/office/drawing/2014/main" id="{0DBED3F0-E8D9-464F-BF76-E83F938DA843}"/>
              </a:ext>
            </a:extLst>
          </p:cNvPr>
          <p:cNvCxnSpPr>
            <a:cxnSpLocks/>
            <a:stCxn id="6" idx="3"/>
            <a:endCxn id="5" idx="1"/>
          </p:cNvCxnSpPr>
          <p:nvPr/>
        </p:nvCxnSpPr>
        <p:spPr>
          <a:xfrm>
            <a:off x="3344330" y="3878896"/>
            <a:ext cx="775397" cy="0"/>
          </a:xfrm>
          <a:prstGeom prst="straightConnector1">
            <a:avLst/>
          </a:prstGeom>
          <a:ln w="635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407037F4-B40F-437C-A5DE-24F5AFF84C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9727" y="3364546"/>
            <a:ext cx="904546" cy="1028700"/>
          </a:xfrm>
          <a:prstGeom prst="rect">
            <a:avLst/>
          </a:prstGeom>
        </p:spPr>
      </p:pic>
      <p:pic>
        <p:nvPicPr>
          <p:cNvPr id="6" name="Graphic 5">
            <a:extLst>
              <a:ext uri="{FF2B5EF4-FFF2-40B4-BE49-F238E27FC236}">
                <a16:creationId xmlns:a16="http://schemas.microsoft.com/office/drawing/2014/main" id="{29479070-2A65-4FF4-A178-C3D5762834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99006" y="3467416"/>
            <a:ext cx="745325" cy="822960"/>
          </a:xfrm>
          <a:prstGeom prst="rect">
            <a:avLst/>
          </a:prstGeom>
        </p:spPr>
      </p:pic>
      <p:pic>
        <p:nvPicPr>
          <p:cNvPr id="7" name="Graphic 6">
            <a:extLst>
              <a:ext uri="{FF2B5EF4-FFF2-40B4-BE49-F238E27FC236}">
                <a16:creationId xmlns:a16="http://schemas.microsoft.com/office/drawing/2014/main" id="{302F7B45-08F8-41A3-8425-19B2B8E1F9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21879" y="3364546"/>
            <a:ext cx="945292" cy="1028700"/>
          </a:xfrm>
          <a:prstGeom prst="rect">
            <a:avLst/>
          </a:prstGeom>
        </p:spPr>
      </p:pic>
      <p:sp>
        <p:nvSpPr>
          <p:cNvPr id="8" name="TextBox 7">
            <a:extLst>
              <a:ext uri="{FF2B5EF4-FFF2-40B4-BE49-F238E27FC236}">
                <a16:creationId xmlns:a16="http://schemas.microsoft.com/office/drawing/2014/main" id="{65AE5B8C-B291-4F0A-B675-7D7EB87A5DC5}"/>
              </a:ext>
            </a:extLst>
          </p:cNvPr>
          <p:cNvSpPr txBox="1"/>
          <p:nvPr/>
        </p:nvSpPr>
        <p:spPr>
          <a:xfrm>
            <a:off x="3918615" y="4487390"/>
            <a:ext cx="1306769" cy="507831"/>
          </a:xfrm>
          <a:prstGeom prst="rect">
            <a:avLst/>
          </a:prstGeom>
          <a:noFill/>
        </p:spPr>
        <p:txBody>
          <a:bodyPr wrap="none" rtlCol="0">
            <a:spAutoFit/>
          </a:bodyPr>
          <a:lstStyle/>
          <a:p>
            <a:pPr algn="ctr"/>
            <a:r>
              <a:rPr lang="en-US" sz="1350" dirty="0"/>
              <a:t>Management</a:t>
            </a:r>
          </a:p>
          <a:p>
            <a:pPr algn="ctr"/>
            <a:r>
              <a:rPr lang="en-US" sz="1350" dirty="0"/>
              <a:t>Point</a:t>
            </a:r>
          </a:p>
        </p:txBody>
      </p:sp>
      <p:sp>
        <p:nvSpPr>
          <p:cNvPr id="16" name="Rectangle 15">
            <a:extLst>
              <a:ext uri="{FF2B5EF4-FFF2-40B4-BE49-F238E27FC236}">
                <a16:creationId xmlns:a16="http://schemas.microsoft.com/office/drawing/2014/main" id="{7F34FE50-0F60-452D-B3D3-1E8369170301}"/>
              </a:ext>
            </a:extLst>
          </p:cNvPr>
          <p:cNvSpPr/>
          <p:nvPr/>
        </p:nvSpPr>
        <p:spPr>
          <a:xfrm>
            <a:off x="0" y="857250"/>
            <a:ext cx="9144000" cy="342897"/>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extBox 16">
            <a:extLst>
              <a:ext uri="{FF2B5EF4-FFF2-40B4-BE49-F238E27FC236}">
                <a16:creationId xmlns:a16="http://schemas.microsoft.com/office/drawing/2014/main" id="{25CC5F54-DFCC-4F83-80E5-C28C1B4D0304}"/>
              </a:ext>
            </a:extLst>
          </p:cNvPr>
          <p:cNvSpPr txBox="1"/>
          <p:nvPr/>
        </p:nvSpPr>
        <p:spPr>
          <a:xfrm>
            <a:off x="457200" y="870378"/>
            <a:ext cx="1544012" cy="323165"/>
          </a:xfrm>
          <a:prstGeom prst="rect">
            <a:avLst/>
          </a:prstGeom>
          <a:noFill/>
        </p:spPr>
        <p:txBody>
          <a:bodyPr wrap="none" rtlCol="0">
            <a:spAutoFit/>
          </a:bodyPr>
          <a:lstStyle/>
          <a:p>
            <a:r>
              <a:rPr lang="en-US" sz="1500" b="1" dirty="0">
                <a:solidFill>
                  <a:srgbClr val="FF0000"/>
                </a:solidFill>
              </a:rPr>
              <a:t>New in 1810</a:t>
            </a:r>
          </a:p>
        </p:txBody>
      </p:sp>
    </p:spTree>
    <p:extLst>
      <p:ext uri="{BB962C8B-B14F-4D97-AF65-F5344CB8AC3E}">
        <p14:creationId xmlns:p14="http://schemas.microsoft.com/office/powerpoint/2010/main" val="282519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0B816E-9F3B-4852-939C-30032E7E0246}"/>
              </a:ext>
            </a:extLst>
          </p:cNvPr>
          <p:cNvPicPr>
            <a:picLocks noChangeAspect="1"/>
          </p:cNvPicPr>
          <p:nvPr/>
        </p:nvPicPr>
        <p:blipFill>
          <a:blip r:embed="rId3"/>
          <a:stretch>
            <a:fillRect/>
          </a:stretch>
        </p:blipFill>
        <p:spPr>
          <a:xfrm>
            <a:off x="899592" y="915566"/>
            <a:ext cx="7092280" cy="2823602"/>
          </a:xfrm>
          <a:prstGeom prst="rect">
            <a:avLst/>
          </a:prstGeom>
        </p:spPr>
      </p:pic>
    </p:spTree>
    <p:extLst>
      <p:ext uri="{BB962C8B-B14F-4D97-AF65-F5344CB8AC3E}">
        <p14:creationId xmlns:p14="http://schemas.microsoft.com/office/powerpoint/2010/main" val="220877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06DF4-0AB0-427B-9531-05AE799A19C1}"/>
              </a:ext>
            </a:extLst>
          </p:cNvPr>
          <p:cNvSpPr>
            <a:spLocks noGrp="1"/>
          </p:cNvSpPr>
          <p:nvPr>
            <p:ph type="ctrTitle"/>
          </p:nvPr>
        </p:nvSpPr>
        <p:spPr/>
        <p:txBody>
          <a:bodyPr/>
          <a:lstStyle/>
          <a:p>
            <a:r>
              <a:rPr lang="en-US" dirty="0"/>
              <a:t>What’s new in Enterprise Client Management</a:t>
            </a:r>
          </a:p>
        </p:txBody>
      </p:sp>
    </p:spTree>
    <p:extLst>
      <p:ext uri="{BB962C8B-B14F-4D97-AF65-F5344CB8AC3E}">
        <p14:creationId xmlns:p14="http://schemas.microsoft.com/office/powerpoint/2010/main" val="2262309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1915-F994-4168-AB6C-D7EC7A2BC8D4}"/>
              </a:ext>
            </a:extLst>
          </p:cNvPr>
          <p:cNvSpPr>
            <a:spLocks noGrp="1"/>
          </p:cNvSpPr>
          <p:nvPr>
            <p:ph type="title"/>
          </p:nvPr>
        </p:nvSpPr>
        <p:spPr/>
        <p:txBody>
          <a:bodyPr/>
          <a:lstStyle/>
          <a:p>
            <a:r>
              <a:rPr lang="en-US"/>
              <a:t>Content management</a:t>
            </a:r>
            <a:endParaRPr lang="en-US" dirty="0"/>
          </a:p>
        </p:txBody>
      </p:sp>
      <p:sp>
        <p:nvSpPr>
          <p:cNvPr id="3" name="Text Placeholder 2">
            <a:extLst>
              <a:ext uri="{FF2B5EF4-FFF2-40B4-BE49-F238E27FC236}">
                <a16:creationId xmlns:a16="http://schemas.microsoft.com/office/drawing/2014/main" id="{F7BE093F-4FCD-411E-AAD1-30126E1EC869}"/>
              </a:ext>
            </a:extLst>
          </p:cNvPr>
          <p:cNvSpPr>
            <a:spLocks noGrp="1"/>
          </p:cNvSpPr>
          <p:nvPr>
            <p:ph type="body" sz="quarter" idx="10"/>
          </p:nvPr>
        </p:nvSpPr>
        <p:spPr/>
        <p:txBody>
          <a:bodyPr/>
          <a:lstStyle/>
          <a:p>
            <a:r>
              <a:rPr lang="en-US"/>
              <a:t>Configure a remote content library for the site server</a:t>
            </a:r>
          </a:p>
          <a:p>
            <a:r>
              <a:rPr lang="en-US"/>
              <a:t>Cloud distribution point support for Azure Resource Manager</a:t>
            </a:r>
          </a:p>
          <a:p>
            <a:r>
              <a:rPr lang="en-US"/>
              <a:t>Pull-distribution points support cloud distribution points as source</a:t>
            </a:r>
          </a:p>
          <a:p>
            <a:r>
              <a:rPr lang="en-US"/>
              <a:t>Enable distribution points to use network congestion control</a:t>
            </a:r>
          </a:p>
          <a:p>
            <a:r>
              <a:rPr lang="en-US"/>
              <a:t>Partial download support in client peer cache to reduce WAN utilization</a:t>
            </a:r>
          </a:p>
          <a:p>
            <a:r>
              <a:rPr lang="en-US"/>
              <a:t>Boundary group options for peer downloads</a:t>
            </a:r>
          </a:p>
          <a:p>
            <a:r>
              <a:rPr lang="en-US"/>
              <a:t>Improvement to peer cache source location status</a:t>
            </a:r>
            <a:endParaRPr lang="en-US" dirty="0"/>
          </a:p>
        </p:txBody>
      </p:sp>
    </p:spTree>
    <p:extLst>
      <p:ext uri="{BB962C8B-B14F-4D97-AF65-F5344CB8AC3E}">
        <p14:creationId xmlns:p14="http://schemas.microsoft.com/office/powerpoint/2010/main" val="732202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2342-9F6B-425D-8B02-C503AA1181BD}"/>
              </a:ext>
            </a:extLst>
          </p:cNvPr>
          <p:cNvSpPr>
            <a:spLocks noGrp="1"/>
          </p:cNvSpPr>
          <p:nvPr>
            <p:ph type="title"/>
          </p:nvPr>
        </p:nvSpPr>
        <p:spPr/>
        <p:txBody>
          <a:bodyPr/>
          <a:lstStyle/>
          <a:p>
            <a:r>
              <a:rPr lang="en-US"/>
              <a:t>Client management</a:t>
            </a:r>
            <a:endParaRPr lang="en-US" dirty="0"/>
          </a:p>
        </p:txBody>
      </p:sp>
      <p:sp>
        <p:nvSpPr>
          <p:cNvPr id="3" name="Text Placeholder 2">
            <a:extLst>
              <a:ext uri="{FF2B5EF4-FFF2-40B4-BE49-F238E27FC236}">
                <a16:creationId xmlns:a16="http://schemas.microsoft.com/office/drawing/2014/main" id="{90138A08-AA0A-4BEA-AE44-ACD94C3DB1A4}"/>
              </a:ext>
            </a:extLst>
          </p:cNvPr>
          <p:cNvSpPr>
            <a:spLocks noGrp="1"/>
          </p:cNvSpPr>
          <p:nvPr>
            <p:ph type="body" sz="quarter" idx="10"/>
          </p:nvPr>
        </p:nvSpPr>
        <p:spPr/>
        <p:txBody>
          <a:bodyPr/>
          <a:lstStyle/>
          <a:p>
            <a:r>
              <a:rPr lang="en-US"/>
              <a:t>Improvement to client push security</a:t>
            </a:r>
          </a:p>
          <a:p>
            <a:r>
              <a:rPr lang="en-US"/>
              <a:t>Enhanced HTTP site system</a:t>
            </a:r>
          </a:p>
          <a:p>
            <a:r>
              <a:rPr lang="en-US"/>
              <a:t>Azure AD device identity</a:t>
            </a:r>
          </a:p>
          <a:p>
            <a:r>
              <a:rPr lang="en-US"/>
              <a:t>CMTrace installed with client</a:t>
            </a:r>
          </a:p>
          <a:p>
            <a:r>
              <a:rPr lang="en-US"/>
              <a:t>Cloud management dashboard</a:t>
            </a:r>
          </a:p>
          <a:p>
            <a:r>
              <a:rPr lang="en-US"/>
              <a:t>Improvements to cloud management gateway</a:t>
            </a:r>
          </a:p>
          <a:p>
            <a:endParaRPr lang="en-US" dirty="0"/>
          </a:p>
        </p:txBody>
      </p:sp>
    </p:spTree>
    <p:extLst>
      <p:ext uri="{BB962C8B-B14F-4D97-AF65-F5344CB8AC3E}">
        <p14:creationId xmlns:p14="http://schemas.microsoft.com/office/powerpoint/2010/main" val="34983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527C1-387C-4FDB-BC2D-09E0D97480EB}"/>
              </a:ext>
            </a:extLst>
          </p:cNvPr>
          <p:cNvSpPr>
            <a:spLocks noGrp="1"/>
          </p:cNvSpPr>
          <p:nvPr>
            <p:ph type="title"/>
          </p:nvPr>
        </p:nvSpPr>
        <p:spPr/>
        <p:txBody>
          <a:bodyPr/>
          <a:lstStyle/>
          <a:p>
            <a:r>
              <a:rPr lang="en-US"/>
              <a:t>Co-management</a:t>
            </a:r>
            <a:endParaRPr lang="en-US" dirty="0"/>
          </a:p>
        </p:txBody>
      </p:sp>
      <p:sp>
        <p:nvSpPr>
          <p:cNvPr id="3" name="Text Placeholder 2">
            <a:extLst>
              <a:ext uri="{FF2B5EF4-FFF2-40B4-BE49-F238E27FC236}">
                <a16:creationId xmlns:a16="http://schemas.microsoft.com/office/drawing/2014/main" id="{E2E68689-2B68-4EE9-AB42-FDE840E17A3C}"/>
              </a:ext>
            </a:extLst>
          </p:cNvPr>
          <p:cNvSpPr>
            <a:spLocks noGrp="1"/>
          </p:cNvSpPr>
          <p:nvPr>
            <p:ph type="body" sz="quarter" idx="10"/>
          </p:nvPr>
        </p:nvSpPr>
        <p:spPr/>
        <p:txBody>
          <a:bodyPr>
            <a:normAutofit/>
          </a:bodyPr>
          <a:lstStyle/>
          <a:p>
            <a:r>
              <a:rPr lang="en-US" dirty="0"/>
              <a:t>Sync MDM policy from Microsoft Intune for a co-managed device</a:t>
            </a:r>
          </a:p>
          <a:p>
            <a:r>
              <a:rPr lang="en-US" dirty="0"/>
              <a:t>New workloads</a:t>
            </a:r>
          </a:p>
          <a:p>
            <a:pPr lvl="1"/>
            <a:r>
              <a:rPr lang="en-US" dirty="0"/>
              <a:t>Device configuration</a:t>
            </a:r>
          </a:p>
          <a:p>
            <a:pPr lvl="1"/>
            <a:r>
              <a:rPr lang="en-US" dirty="0"/>
              <a:t>Office 365</a:t>
            </a:r>
          </a:p>
          <a:p>
            <a:pPr lvl="1"/>
            <a:r>
              <a:rPr lang="en-US" dirty="0"/>
              <a:t>Mobile apps</a:t>
            </a:r>
          </a:p>
          <a:p>
            <a:r>
              <a:rPr lang="en-US" dirty="0"/>
              <a:t>Support for multiple hierarchies to one Intune tenant</a:t>
            </a:r>
          </a:p>
        </p:txBody>
      </p:sp>
    </p:spTree>
    <p:extLst>
      <p:ext uri="{BB962C8B-B14F-4D97-AF65-F5344CB8AC3E}">
        <p14:creationId xmlns:p14="http://schemas.microsoft.com/office/powerpoint/2010/main" val="3814530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F638-B114-4100-8A0B-EA99BBFDD7CB}"/>
              </a:ext>
            </a:extLst>
          </p:cNvPr>
          <p:cNvSpPr>
            <a:spLocks noGrp="1"/>
          </p:cNvSpPr>
          <p:nvPr>
            <p:ph type="title"/>
          </p:nvPr>
        </p:nvSpPr>
        <p:spPr/>
        <p:txBody>
          <a:bodyPr/>
          <a:lstStyle/>
          <a:p>
            <a:r>
              <a:rPr lang="en-US"/>
              <a:t>Compliance settings</a:t>
            </a:r>
            <a:endParaRPr lang="en-US" dirty="0"/>
          </a:p>
        </p:txBody>
      </p:sp>
      <p:sp>
        <p:nvSpPr>
          <p:cNvPr id="3" name="Text Placeholder 2">
            <a:extLst>
              <a:ext uri="{FF2B5EF4-FFF2-40B4-BE49-F238E27FC236}">
                <a16:creationId xmlns:a16="http://schemas.microsoft.com/office/drawing/2014/main" id="{66EEAE2D-D7B3-4C5B-BE88-8DB38857460D}"/>
              </a:ext>
            </a:extLst>
          </p:cNvPr>
          <p:cNvSpPr>
            <a:spLocks noGrp="1"/>
          </p:cNvSpPr>
          <p:nvPr>
            <p:ph type="body" sz="quarter" idx="10"/>
          </p:nvPr>
        </p:nvSpPr>
        <p:spPr/>
        <p:txBody>
          <a:bodyPr/>
          <a:lstStyle/>
          <a:p>
            <a:r>
              <a:rPr lang="en-US"/>
              <a:t>Configure Windows Defender SmartScreen settings for Microsoft Edge</a:t>
            </a:r>
          </a:p>
          <a:p>
            <a:r>
              <a:rPr lang="en-US"/>
              <a:t>SCAP extensions</a:t>
            </a:r>
            <a:endParaRPr lang="en-US" dirty="0"/>
          </a:p>
        </p:txBody>
      </p:sp>
    </p:spTree>
    <p:extLst>
      <p:ext uri="{BB962C8B-B14F-4D97-AF65-F5344CB8AC3E}">
        <p14:creationId xmlns:p14="http://schemas.microsoft.com/office/powerpoint/2010/main" val="1060145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AFF0-690F-44B0-8A1A-398F2BD847C5}"/>
              </a:ext>
            </a:extLst>
          </p:cNvPr>
          <p:cNvSpPr>
            <a:spLocks noGrp="1"/>
          </p:cNvSpPr>
          <p:nvPr>
            <p:ph type="title"/>
          </p:nvPr>
        </p:nvSpPr>
        <p:spPr/>
        <p:txBody>
          <a:bodyPr/>
          <a:lstStyle/>
          <a:p>
            <a:r>
              <a:rPr lang="en-US"/>
              <a:t>Application Management</a:t>
            </a:r>
            <a:endParaRPr lang="en-US" dirty="0"/>
          </a:p>
        </p:txBody>
      </p:sp>
      <p:sp>
        <p:nvSpPr>
          <p:cNvPr id="3" name="Text Placeholder 2">
            <a:extLst>
              <a:ext uri="{FF2B5EF4-FFF2-40B4-BE49-F238E27FC236}">
                <a16:creationId xmlns:a16="http://schemas.microsoft.com/office/drawing/2014/main" id="{47DB7DB4-4A2C-41C0-A3A3-D452959A8B33}"/>
              </a:ext>
            </a:extLst>
          </p:cNvPr>
          <p:cNvSpPr>
            <a:spLocks noGrp="1"/>
          </p:cNvSpPr>
          <p:nvPr>
            <p:ph type="body" sz="quarter" idx="10"/>
          </p:nvPr>
        </p:nvSpPr>
        <p:spPr/>
        <p:txBody>
          <a:bodyPr/>
          <a:lstStyle/>
          <a:p>
            <a:r>
              <a:rPr lang="en-US"/>
              <a:t>Phased deployment of applications</a:t>
            </a:r>
          </a:p>
          <a:p>
            <a:r>
              <a:rPr lang="en-US"/>
              <a:t>Provision Windows app packages for all users on a device</a:t>
            </a:r>
          </a:p>
          <a:p>
            <a:r>
              <a:rPr lang="en-US"/>
              <a:t>Office Customization Tool integration with the Office 365 Installer</a:t>
            </a:r>
          </a:p>
          <a:p>
            <a:r>
              <a:rPr lang="en-US"/>
              <a:t>Support for new Windows app package format MSIX</a:t>
            </a:r>
          </a:p>
          <a:p>
            <a:r>
              <a:rPr lang="en-US"/>
              <a:t>Uninstall application on approval revocation</a:t>
            </a:r>
          </a:p>
          <a:p>
            <a:r>
              <a:rPr lang="en-US"/>
              <a:t>Package Conversion Manager</a:t>
            </a:r>
            <a:endParaRPr lang="en-US" dirty="0"/>
          </a:p>
        </p:txBody>
      </p:sp>
    </p:spTree>
    <p:extLst>
      <p:ext uri="{BB962C8B-B14F-4D97-AF65-F5344CB8AC3E}">
        <p14:creationId xmlns:p14="http://schemas.microsoft.com/office/powerpoint/2010/main" val="2306853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B18C1-39C0-4C59-8CF6-A763D95AF7B5}"/>
              </a:ext>
            </a:extLst>
          </p:cNvPr>
          <p:cNvSpPr>
            <a:spLocks noGrp="1"/>
          </p:cNvSpPr>
          <p:nvPr>
            <p:ph type="title"/>
          </p:nvPr>
        </p:nvSpPr>
        <p:spPr/>
        <p:txBody>
          <a:bodyPr/>
          <a:lstStyle/>
          <a:p>
            <a:r>
              <a:rPr lang="en-US"/>
              <a:t>OS deployment</a:t>
            </a:r>
            <a:endParaRPr lang="en-US" dirty="0"/>
          </a:p>
        </p:txBody>
      </p:sp>
      <p:sp>
        <p:nvSpPr>
          <p:cNvPr id="3" name="Text Placeholder 2">
            <a:extLst>
              <a:ext uri="{FF2B5EF4-FFF2-40B4-BE49-F238E27FC236}">
                <a16:creationId xmlns:a16="http://schemas.microsoft.com/office/drawing/2014/main" id="{F04C9B65-9671-4F39-B77B-7B9B07FD92A9}"/>
              </a:ext>
            </a:extLst>
          </p:cNvPr>
          <p:cNvSpPr>
            <a:spLocks noGrp="1"/>
          </p:cNvSpPr>
          <p:nvPr>
            <p:ph type="body" sz="quarter" idx="10"/>
          </p:nvPr>
        </p:nvSpPr>
        <p:spPr/>
        <p:txBody>
          <a:bodyPr>
            <a:normAutofit lnSpcReduction="10000"/>
          </a:bodyPr>
          <a:lstStyle/>
          <a:p>
            <a:r>
              <a:rPr lang="en-US" dirty="0"/>
              <a:t>Improvements to phased deployments</a:t>
            </a:r>
          </a:p>
          <a:p>
            <a:pPr lvl="1"/>
            <a:r>
              <a:rPr lang="en-US" dirty="0"/>
              <a:t>Create a phased deployment with manually configured phases</a:t>
            </a:r>
          </a:p>
          <a:p>
            <a:pPr lvl="1"/>
            <a:r>
              <a:rPr lang="en-US" dirty="0"/>
              <a:t>Phased deployment status</a:t>
            </a:r>
          </a:p>
          <a:p>
            <a:pPr lvl="1"/>
            <a:r>
              <a:rPr lang="en-US" dirty="0"/>
              <a:t>Gradual rollout during phased deployment</a:t>
            </a:r>
          </a:p>
          <a:p>
            <a:r>
              <a:rPr lang="en-US" dirty="0"/>
              <a:t>Improvements to Windows 10 in-place upgrade task sequence</a:t>
            </a:r>
          </a:p>
          <a:p>
            <a:r>
              <a:rPr lang="en-US" dirty="0"/>
              <a:t>Improvements to PXE-enabled distribution points</a:t>
            </a:r>
          </a:p>
          <a:p>
            <a:r>
              <a:rPr lang="en-US" dirty="0"/>
              <a:t>Network access account not required for some scenarios</a:t>
            </a:r>
          </a:p>
          <a:p>
            <a:r>
              <a:rPr lang="en-US" dirty="0"/>
              <a:t>And Some additional minor changes</a:t>
            </a:r>
          </a:p>
          <a:p>
            <a:endParaRPr lang="en-US" dirty="0"/>
          </a:p>
        </p:txBody>
      </p:sp>
    </p:spTree>
    <p:extLst>
      <p:ext uri="{BB962C8B-B14F-4D97-AF65-F5344CB8AC3E}">
        <p14:creationId xmlns:p14="http://schemas.microsoft.com/office/powerpoint/2010/main" val="2923373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D24D-CA18-4D2D-97B7-F477208749AA}"/>
              </a:ext>
            </a:extLst>
          </p:cNvPr>
          <p:cNvSpPr>
            <a:spLocks noGrp="1"/>
          </p:cNvSpPr>
          <p:nvPr>
            <p:ph type="title"/>
          </p:nvPr>
        </p:nvSpPr>
        <p:spPr/>
        <p:txBody>
          <a:bodyPr/>
          <a:lstStyle/>
          <a:p>
            <a:r>
              <a:rPr lang="en-US"/>
              <a:t>Software Center</a:t>
            </a:r>
            <a:endParaRPr lang="en-US" dirty="0"/>
          </a:p>
        </p:txBody>
      </p:sp>
      <p:sp>
        <p:nvSpPr>
          <p:cNvPr id="3" name="Text Placeholder 2">
            <a:extLst>
              <a:ext uri="{FF2B5EF4-FFF2-40B4-BE49-F238E27FC236}">
                <a16:creationId xmlns:a16="http://schemas.microsoft.com/office/drawing/2014/main" id="{D3635238-0384-4600-BE3C-0F5A5F3A14FA}"/>
              </a:ext>
            </a:extLst>
          </p:cNvPr>
          <p:cNvSpPr>
            <a:spLocks noGrp="1"/>
          </p:cNvSpPr>
          <p:nvPr>
            <p:ph type="body" sz="quarter" idx="10"/>
          </p:nvPr>
        </p:nvSpPr>
        <p:spPr/>
        <p:txBody>
          <a:bodyPr/>
          <a:lstStyle/>
          <a:p>
            <a:r>
              <a:rPr lang="en-US"/>
              <a:t>Software Center infrastructure improvements</a:t>
            </a:r>
          </a:p>
          <a:p>
            <a:r>
              <a:rPr lang="en-US"/>
              <a:t>Specify the visibility of the application catalog website link in Software Center</a:t>
            </a:r>
          </a:p>
          <a:p>
            <a:r>
              <a:rPr lang="en-US"/>
              <a:t>Custom tab for webpage in Software Center</a:t>
            </a:r>
          </a:p>
          <a:p>
            <a:r>
              <a:rPr lang="en-US"/>
              <a:t>Maintenance windows in Software Center</a:t>
            </a:r>
          </a:p>
          <a:p>
            <a:endParaRPr lang="en-US" dirty="0"/>
          </a:p>
        </p:txBody>
      </p:sp>
    </p:spTree>
    <p:extLst>
      <p:ext uri="{BB962C8B-B14F-4D97-AF65-F5344CB8AC3E}">
        <p14:creationId xmlns:p14="http://schemas.microsoft.com/office/powerpoint/2010/main" val="1574495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DB0E6-9B61-4D9C-BE6E-36C7F09EA5A2}"/>
              </a:ext>
            </a:extLst>
          </p:cNvPr>
          <p:cNvSpPr>
            <a:spLocks noGrp="1"/>
          </p:cNvSpPr>
          <p:nvPr>
            <p:ph type="title"/>
          </p:nvPr>
        </p:nvSpPr>
        <p:spPr/>
        <p:txBody>
          <a:bodyPr/>
          <a:lstStyle/>
          <a:p>
            <a:r>
              <a:rPr lang="en-US"/>
              <a:t>Software updates</a:t>
            </a:r>
            <a:endParaRPr lang="en-US" dirty="0"/>
          </a:p>
        </p:txBody>
      </p:sp>
      <p:sp>
        <p:nvSpPr>
          <p:cNvPr id="3" name="Text Placeholder 2">
            <a:extLst>
              <a:ext uri="{FF2B5EF4-FFF2-40B4-BE49-F238E27FC236}">
                <a16:creationId xmlns:a16="http://schemas.microsoft.com/office/drawing/2014/main" id="{B190BA25-7823-4AE7-B66D-DC220BE0F30E}"/>
              </a:ext>
            </a:extLst>
          </p:cNvPr>
          <p:cNvSpPr>
            <a:spLocks noGrp="1"/>
          </p:cNvSpPr>
          <p:nvPr>
            <p:ph type="body" sz="quarter" idx="10"/>
          </p:nvPr>
        </p:nvSpPr>
        <p:spPr/>
        <p:txBody>
          <a:bodyPr/>
          <a:lstStyle/>
          <a:p>
            <a:r>
              <a:rPr lang="en-US"/>
              <a:t>Third-party software updates</a:t>
            </a:r>
          </a:p>
          <a:p>
            <a:r>
              <a:rPr lang="en-US"/>
              <a:t>Deploy software updates without content</a:t>
            </a:r>
          </a:p>
          <a:p>
            <a:r>
              <a:rPr lang="en-US"/>
              <a:t>Filter automatic deployment rules by software update architecture</a:t>
            </a:r>
          </a:p>
          <a:p>
            <a:r>
              <a:rPr lang="en-US"/>
              <a:t>Improved WSUS maintenance</a:t>
            </a:r>
          </a:p>
          <a:p>
            <a:r>
              <a:rPr lang="en-US"/>
              <a:t>New software updates compliance report</a:t>
            </a:r>
            <a:endParaRPr lang="en-US" dirty="0"/>
          </a:p>
        </p:txBody>
      </p:sp>
    </p:spTree>
    <p:extLst>
      <p:ext uri="{BB962C8B-B14F-4D97-AF65-F5344CB8AC3E}">
        <p14:creationId xmlns:p14="http://schemas.microsoft.com/office/powerpoint/2010/main" val="1674052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da-DK" dirty="0" err="1"/>
              <a:t>What’s</a:t>
            </a:r>
            <a:r>
              <a:rPr lang="da-DK" dirty="0"/>
              <a:t> New in 1810</a:t>
            </a:r>
          </a:p>
        </p:txBody>
      </p:sp>
      <p:sp>
        <p:nvSpPr>
          <p:cNvPr id="7" name="Subtitle 6">
            <a:extLst>
              <a:ext uri="{FF2B5EF4-FFF2-40B4-BE49-F238E27FC236}">
                <a16:creationId xmlns:a16="http://schemas.microsoft.com/office/drawing/2014/main" id="{A52675C2-798A-4F54-94D1-89CDB17EA7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9263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A5B47-BF7E-4DC9-A451-88049F87929C}"/>
              </a:ext>
            </a:extLst>
          </p:cNvPr>
          <p:cNvSpPr>
            <a:spLocks noGrp="1"/>
          </p:cNvSpPr>
          <p:nvPr>
            <p:ph type="title"/>
          </p:nvPr>
        </p:nvSpPr>
        <p:spPr/>
        <p:txBody>
          <a:bodyPr/>
          <a:lstStyle/>
          <a:p>
            <a:r>
              <a:rPr lang="en-US"/>
              <a:t>Site infrastructure</a:t>
            </a:r>
            <a:endParaRPr lang="en-US" dirty="0"/>
          </a:p>
        </p:txBody>
      </p:sp>
      <p:sp>
        <p:nvSpPr>
          <p:cNvPr id="5" name="Text Placeholder 4">
            <a:extLst>
              <a:ext uri="{FF2B5EF4-FFF2-40B4-BE49-F238E27FC236}">
                <a16:creationId xmlns:a16="http://schemas.microsoft.com/office/drawing/2014/main" id="{89AB2FCC-8190-4504-B120-30B1D6593B06}"/>
              </a:ext>
            </a:extLst>
          </p:cNvPr>
          <p:cNvSpPr>
            <a:spLocks noGrp="1"/>
          </p:cNvSpPr>
          <p:nvPr>
            <p:ph type="body" sz="quarter" idx="10"/>
          </p:nvPr>
        </p:nvSpPr>
        <p:spPr/>
        <p:txBody>
          <a:bodyPr/>
          <a:lstStyle/>
          <a:p>
            <a:r>
              <a:rPr lang="en-US"/>
              <a:t>Support for Windows Server 2019</a:t>
            </a:r>
          </a:p>
          <a:p>
            <a:r>
              <a:rPr lang="en-US"/>
              <a:t>Hierarchy support for site server high availability</a:t>
            </a:r>
          </a:p>
          <a:p>
            <a:r>
              <a:rPr lang="en-US"/>
              <a:t>Improvements to setup prerequisites</a:t>
            </a:r>
            <a:endParaRPr lang="en-US" dirty="0"/>
          </a:p>
        </p:txBody>
      </p:sp>
    </p:spTree>
    <p:extLst>
      <p:ext uri="{BB962C8B-B14F-4D97-AF65-F5344CB8AC3E}">
        <p14:creationId xmlns:p14="http://schemas.microsoft.com/office/powerpoint/2010/main" val="87822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tekst 2">
            <a:extLst>
              <a:ext uri="{FF2B5EF4-FFF2-40B4-BE49-F238E27FC236}">
                <a16:creationId xmlns:a16="http://schemas.microsoft.com/office/drawing/2014/main" id="{87BFCFA8-2AE8-43A2-9D1D-4DF7C69C42B5}"/>
              </a:ext>
            </a:extLst>
          </p:cNvPr>
          <p:cNvSpPr txBox="1">
            <a:spLocks/>
          </p:cNvSpPr>
          <p:nvPr/>
        </p:nvSpPr>
        <p:spPr>
          <a:xfrm>
            <a:off x="457200" y="1565276"/>
            <a:ext cx="7499176" cy="26638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73BFDD"/>
              </a:buClr>
              <a:buFont typeface="Arial"/>
              <a:buChar char="•"/>
              <a:defRPr sz="2000" b="0" i="0" strike="noStrike" kern="1200">
                <a:solidFill>
                  <a:srgbClr val="000000"/>
                </a:solidFill>
                <a:latin typeface="Museo Sans 100"/>
                <a:ea typeface="+mn-ea"/>
                <a:cs typeface="Museo Sans 100"/>
              </a:defRPr>
            </a:lvl1pPr>
            <a:lvl2pPr marL="742950" indent="-285750" algn="l" defTabSz="457200" rtl="0" eaLnBrk="1" latinLnBrk="0" hangingPunct="1">
              <a:spcBef>
                <a:spcPct val="20000"/>
              </a:spcBef>
              <a:buClr>
                <a:srgbClr val="73BFDD"/>
              </a:buClr>
              <a:buFont typeface="Arial"/>
              <a:buChar char="•"/>
              <a:defRPr sz="1800" b="0" i="0" kern="1200">
                <a:solidFill>
                  <a:srgbClr val="000000"/>
                </a:solidFill>
                <a:latin typeface="Museo Sans 100"/>
                <a:ea typeface="+mn-ea"/>
                <a:cs typeface="Museo Sans 100"/>
              </a:defRPr>
            </a:lvl2pPr>
            <a:lvl3pPr marL="1257300" indent="-342900" algn="l" defTabSz="457200" rtl="0" eaLnBrk="1" latinLnBrk="0" hangingPunct="1">
              <a:spcBef>
                <a:spcPct val="20000"/>
              </a:spcBef>
              <a:buClr>
                <a:srgbClr val="73BFDD"/>
              </a:buClr>
              <a:buFont typeface="Arial"/>
              <a:buChar char="•"/>
              <a:defRPr sz="1800" b="0" i="0" kern="1200">
                <a:solidFill>
                  <a:srgbClr val="000000"/>
                </a:solidFill>
                <a:latin typeface="Museo Sans 100"/>
                <a:ea typeface="+mn-ea"/>
                <a:cs typeface="Museo Sans 100"/>
              </a:defRPr>
            </a:lvl3pPr>
            <a:lvl4pPr marL="1600200" indent="-228600" algn="l" defTabSz="457200" rtl="0" eaLnBrk="1" latinLnBrk="0" hangingPunct="1">
              <a:spcBef>
                <a:spcPct val="20000"/>
              </a:spcBef>
              <a:buClr>
                <a:srgbClr val="73BFDD"/>
              </a:buClr>
              <a:buFont typeface="Arial"/>
              <a:buChar char="•"/>
              <a:defRPr sz="1400" b="0" i="0" kern="1200">
                <a:solidFill>
                  <a:srgbClr val="000000"/>
                </a:solidFill>
                <a:latin typeface="Museo Sans 100"/>
                <a:ea typeface="+mn-ea"/>
                <a:cs typeface="Museo Sans 100"/>
              </a:defRPr>
            </a:lvl4pPr>
            <a:lvl5pPr marL="2057400" indent="-228600" algn="l" defTabSz="457200" rtl="0" eaLnBrk="1" latinLnBrk="0" hangingPunct="1">
              <a:spcBef>
                <a:spcPct val="20000"/>
              </a:spcBef>
              <a:buClr>
                <a:srgbClr val="73BFDD"/>
              </a:buClr>
              <a:buFont typeface="Arial"/>
              <a:buChar char="•"/>
              <a:defRPr sz="1400" b="0" i="0" kern="1200">
                <a:solidFill>
                  <a:srgbClr val="000000"/>
                </a:solidFill>
                <a:latin typeface="Museo Sans 100"/>
                <a:ea typeface="+mn-ea"/>
                <a:cs typeface="Museo Sans 1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nb-NO" sz="1800" dirty="0"/>
              <a:t>Kent Agerlund</a:t>
            </a:r>
          </a:p>
          <a:p>
            <a:pPr marL="0" indent="0">
              <a:buFont typeface="Arial"/>
              <a:buNone/>
            </a:pPr>
            <a:br>
              <a:rPr lang="nb-NO" sz="1800" dirty="0"/>
            </a:br>
            <a:r>
              <a:rPr lang="nb-NO" sz="1800" b="1" dirty="0"/>
              <a:t>CTGlobal</a:t>
            </a:r>
            <a:r>
              <a:rPr lang="nb-NO" sz="1800" dirty="0"/>
              <a:t> Principal Consultant and</a:t>
            </a:r>
            <a:br>
              <a:rPr lang="nb-NO" sz="1800" dirty="0"/>
            </a:br>
            <a:r>
              <a:rPr lang="nb-NO" sz="1800" dirty="0"/>
              <a:t>Microsoft Enterprise Mobility MVP &amp; </a:t>
            </a:r>
            <a:br>
              <a:rPr lang="nb-NO" sz="1800" dirty="0"/>
            </a:br>
            <a:r>
              <a:rPr lang="nb-NO" sz="1800" dirty="0"/>
              <a:t>Regional </a:t>
            </a:r>
            <a:r>
              <a:rPr lang="nb-NO" sz="1800" dirty="0" err="1"/>
              <a:t>Director</a:t>
            </a:r>
            <a:endParaRPr lang="nb-NO" sz="1800" dirty="0"/>
          </a:p>
          <a:p>
            <a:pPr marL="0" indent="0">
              <a:buFont typeface="Arial"/>
              <a:buNone/>
            </a:pPr>
            <a:br>
              <a:rPr lang="nb-NO" sz="1800" dirty="0"/>
            </a:br>
            <a:br>
              <a:rPr lang="nb-NO" sz="1800" dirty="0"/>
            </a:br>
            <a:br>
              <a:rPr lang="nb-NO" sz="1800" dirty="0"/>
            </a:br>
            <a:r>
              <a:rPr lang="nb-NO" sz="1800" dirty="0">
                <a:hlinkClick r:id="rId2"/>
              </a:rPr>
              <a:t>kea@ctglobalservices.com</a:t>
            </a:r>
            <a:br>
              <a:rPr lang="nb-NO" sz="1800" dirty="0"/>
            </a:br>
            <a:r>
              <a:rPr lang="nb-NO" sz="1800" dirty="0"/>
              <a:t>@Agerlund</a:t>
            </a:r>
          </a:p>
        </p:txBody>
      </p:sp>
      <p:pic>
        <p:nvPicPr>
          <p:cNvPr id="5" name="Picture 2" descr="Image result for kent agerlund">
            <a:extLst>
              <a:ext uri="{FF2B5EF4-FFF2-40B4-BE49-F238E27FC236}">
                <a16:creationId xmlns:a16="http://schemas.microsoft.com/office/drawing/2014/main" id="{558739C8-73FB-47A1-8D05-F1AFEB58E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451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D7DC-0FF7-4974-957C-E2A9BB7634C5}"/>
              </a:ext>
            </a:extLst>
          </p:cNvPr>
          <p:cNvSpPr>
            <a:spLocks noGrp="1"/>
          </p:cNvSpPr>
          <p:nvPr>
            <p:ph type="title"/>
          </p:nvPr>
        </p:nvSpPr>
        <p:spPr/>
        <p:txBody>
          <a:bodyPr/>
          <a:lstStyle/>
          <a:p>
            <a:r>
              <a:rPr lang="en-US"/>
              <a:t>Content management</a:t>
            </a:r>
            <a:endParaRPr lang="en-US" dirty="0"/>
          </a:p>
        </p:txBody>
      </p:sp>
      <p:sp>
        <p:nvSpPr>
          <p:cNvPr id="3" name="Text Placeholder 2">
            <a:extLst>
              <a:ext uri="{FF2B5EF4-FFF2-40B4-BE49-F238E27FC236}">
                <a16:creationId xmlns:a16="http://schemas.microsoft.com/office/drawing/2014/main" id="{ED205F59-9698-4B86-B221-253524D54C9D}"/>
              </a:ext>
            </a:extLst>
          </p:cNvPr>
          <p:cNvSpPr>
            <a:spLocks noGrp="1"/>
          </p:cNvSpPr>
          <p:nvPr>
            <p:ph type="body" sz="quarter" idx="10"/>
          </p:nvPr>
        </p:nvSpPr>
        <p:spPr/>
        <p:txBody>
          <a:bodyPr/>
          <a:lstStyle/>
          <a:p>
            <a:r>
              <a:rPr lang="en-US"/>
              <a:t>New boundary group options	</a:t>
            </a:r>
          </a:p>
          <a:p>
            <a:pPr lvl="1"/>
            <a:r>
              <a:rPr lang="en-US"/>
              <a:t>Prefer distribution points over peers with the same subnet</a:t>
            </a:r>
          </a:p>
          <a:p>
            <a:pPr lvl="1"/>
            <a:r>
              <a:rPr lang="en-US"/>
              <a:t>Prefer cloud distribution points over distribution points</a:t>
            </a:r>
          </a:p>
          <a:p>
            <a:r>
              <a:rPr lang="en-US"/>
              <a:t>Management insights rule for peer cache source client version</a:t>
            </a:r>
            <a:endParaRPr lang="en-US" dirty="0"/>
          </a:p>
        </p:txBody>
      </p:sp>
    </p:spTree>
    <p:extLst>
      <p:ext uri="{BB962C8B-B14F-4D97-AF65-F5344CB8AC3E}">
        <p14:creationId xmlns:p14="http://schemas.microsoft.com/office/powerpoint/2010/main" val="1646703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3AE2-0D36-4D71-80BE-4403A3F8DA36}"/>
              </a:ext>
            </a:extLst>
          </p:cNvPr>
          <p:cNvSpPr>
            <a:spLocks noGrp="1"/>
          </p:cNvSpPr>
          <p:nvPr>
            <p:ph type="title"/>
          </p:nvPr>
        </p:nvSpPr>
        <p:spPr/>
        <p:txBody>
          <a:bodyPr/>
          <a:lstStyle/>
          <a:p>
            <a:r>
              <a:rPr lang="en-US"/>
              <a:t>Client management</a:t>
            </a:r>
            <a:endParaRPr lang="en-US" dirty="0"/>
          </a:p>
        </p:txBody>
      </p:sp>
      <p:sp>
        <p:nvSpPr>
          <p:cNvPr id="3" name="Text Placeholder 2">
            <a:extLst>
              <a:ext uri="{FF2B5EF4-FFF2-40B4-BE49-F238E27FC236}">
                <a16:creationId xmlns:a16="http://schemas.microsoft.com/office/drawing/2014/main" id="{1B8E438C-9267-459E-AD00-688B0071C584}"/>
              </a:ext>
            </a:extLst>
          </p:cNvPr>
          <p:cNvSpPr>
            <a:spLocks noGrp="1"/>
          </p:cNvSpPr>
          <p:nvPr>
            <p:ph type="body" sz="quarter" idx="10"/>
          </p:nvPr>
        </p:nvSpPr>
        <p:spPr/>
        <p:txBody>
          <a:bodyPr/>
          <a:lstStyle/>
          <a:p>
            <a:r>
              <a:rPr lang="en-US" dirty="0"/>
              <a:t>Client notification action to wake up device</a:t>
            </a:r>
          </a:p>
          <a:p>
            <a:r>
              <a:rPr lang="en-US" dirty="0"/>
              <a:t>Option to perform client notification from devices node</a:t>
            </a:r>
          </a:p>
          <a:p>
            <a:r>
              <a:rPr lang="en-US" dirty="0"/>
              <a:t>Improvements to collection evaluation</a:t>
            </a:r>
          </a:p>
          <a:p>
            <a:r>
              <a:rPr lang="en-US" dirty="0"/>
              <a:t>Improvement to client installation</a:t>
            </a:r>
          </a:p>
          <a:p>
            <a:r>
              <a:rPr lang="en-US" dirty="0"/>
              <a:t>Improvements to internet-based client setup</a:t>
            </a:r>
          </a:p>
          <a:p>
            <a:endParaRPr lang="en-US" dirty="0"/>
          </a:p>
        </p:txBody>
      </p:sp>
    </p:spTree>
    <p:extLst>
      <p:ext uri="{BB962C8B-B14F-4D97-AF65-F5344CB8AC3E}">
        <p14:creationId xmlns:p14="http://schemas.microsoft.com/office/powerpoint/2010/main" val="164713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0E5A-33C1-4AD1-B82B-56F93142B09A}"/>
              </a:ext>
            </a:extLst>
          </p:cNvPr>
          <p:cNvSpPr>
            <a:spLocks noGrp="1"/>
          </p:cNvSpPr>
          <p:nvPr>
            <p:ph type="title"/>
          </p:nvPr>
        </p:nvSpPr>
        <p:spPr/>
        <p:txBody>
          <a:bodyPr/>
          <a:lstStyle/>
          <a:p>
            <a:r>
              <a:rPr lang="en-US"/>
              <a:t>Co-management</a:t>
            </a:r>
            <a:endParaRPr lang="en-US" dirty="0"/>
          </a:p>
        </p:txBody>
      </p:sp>
      <p:sp>
        <p:nvSpPr>
          <p:cNvPr id="3" name="Text Placeholder 2">
            <a:extLst>
              <a:ext uri="{FF2B5EF4-FFF2-40B4-BE49-F238E27FC236}">
                <a16:creationId xmlns:a16="http://schemas.microsoft.com/office/drawing/2014/main" id="{AD1A835E-3142-437F-A36C-5935823B8D84}"/>
              </a:ext>
            </a:extLst>
          </p:cNvPr>
          <p:cNvSpPr>
            <a:spLocks noGrp="1"/>
          </p:cNvSpPr>
          <p:nvPr>
            <p:ph type="body" sz="quarter" idx="10"/>
          </p:nvPr>
        </p:nvSpPr>
        <p:spPr/>
        <p:txBody>
          <a:bodyPr/>
          <a:lstStyle/>
          <a:p>
            <a:r>
              <a:rPr lang="en-US"/>
              <a:t>Required app compliance policy for co-managed devices</a:t>
            </a:r>
          </a:p>
          <a:p>
            <a:r>
              <a:rPr lang="en-US"/>
              <a:t>Improvement to co-management dashboard</a:t>
            </a:r>
          </a:p>
          <a:p>
            <a:endParaRPr lang="en-US" dirty="0"/>
          </a:p>
        </p:txBody>
      </p:sp>
    </p:spTree>
    <p:extLst>
      <p:ext uri="{BB962C8B-B14F-4D97-AF65-F5344CB8AC3E}">
        <p14:creationId xmlns:p14="http://schemas.microsoft.com/office/powerpoint/2010/main" val="2647156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63A4-F9E2-4D5C-BD5B-887D32D062EB}"/>
              </a:ext>
            </a:extLst>
          </p:cNvPr>
          <p:cNvSpPr>
            <a:spLocks noGrp="1"/>
          </p:cNvSpPr>
          <p:nvPr>
            <p:ph type="title"/>
          </p:nvPr>
        </p:nvSpPr>
        <p:spPr/>
        <p:txBody>
          <a:bodyPr/>
          <a:lstStyle/>
          <a:p>
            <a:r>
              <a:rPr lang="en-US"/>
              <a:t>Application management</a:t>
            </a:r>
            <a:endParaRPr lang="en-US" dirty="0"/>
          </a:p>
        </p:txBody>
      </p:sp>
      <p:sp>
        <p:nvSpPr>
          <p:cNvPr id="3" name="Text Placeholder 2">
            <a:extLst>
              <a:ext uri="{FF2B5EF4-FFF2-40B4-BE49-F238E27FC236}">
                <a16:creationId xmlns:a16="http://schemas.microsoft.com/office/drawing/2014/main" id="{9E3FCD27-4CF4-4345-9425-7DCF3B03CF5A}"/>
              </a:ext>
            </a:extLst>
          </p:cNvPr>
          <p:cNvSpPr>
            <a:spLocks noGrp="1"/>
          </p:cNvSpPr>
          <p:nvPr>
            <p:ph type="body" sz="quarter" idx="10"/>
          </p:nvPr>
        </p:nvSpPr>
        <p:spPr>
          <a:xfrm>
            <a:off x="457200" y="1563688"/>
            <a:ext cx="5122912" cy="2663825"/>
          </a:xfrm>
        </p:spPr>
        <p:txBody>
          <a:bodyPr>
            <a:normAutofit fontScale="77500" lnSpcReduction="20000"/>
          </a:bodyPr>
          <a:lstStyle/>
          <a:p>
            <a:r>
              <a:rPr lang="en-US" dirty="0"/>
              <a:t>Convert applications to MSIX</a:t>
            </a:r>
          </a:p>
          <a:p>
            <a:r>
              <a:rPr lang="en-US" dirty="0"/>
              <a:t>Repair applications</a:t>
            </a:r>
          </a:p>
          <a:p>
            <a:r>
              <a:rPr lang="en-US" dirty="0"/>
              <a:t>Approve application requests </a:t>
            </a:r>
          </a:p>
          <a:p>
            <a:pPr lvl="1"/>
            <a:r>
              <a:rPr lang="en-US" dirty="0"/>
              <a:t>Email</a:t>
            </a:r>
          </a:p>
          <a:p>
            <a:pPr lvl="1"/>
            <a:r>
              <a:rPr lang="en-US" dirty="0">
                <a:hlinkClick r:id="rId2"/>
              </a:rPr>
              <a:t>Machine-based pre-approved requests</a:t>
            </a:r>
            <a:r>
              <a:rPr lang="en-US" dirty="0"/>
              <a:t> (SDK Only)</a:t>
            </a:r>
          </a:p>
          <a:p>
            <a:pPr lvl="1"/>
            <a:r>
              <a:rPr lang="en-US" dirty="0">
                <a:hlinkClick r:id="rId3"/>
              </a:rPr>
              <a:t>Re-approve a previously denied application request </a:t>
            </a:r>
            <a:r>
              <a:rPr lang="en-US" dirty="0"/>
              <a:t>(SDK only)</a:t>
            </a:r>
          </a:p>
          <a:p>
            <a:r>
              <a:rPr lang="en-US" dirty="0">
                <a:hlinkClick r:id="rId2"/>
              </a:rPr>
              <a:t>https://techcommunity.microsoft.com/t5/Configuration-Manager-Blog/Application-approval-improvements-in-ConfigMgr-1810/ba-p/303534#Machine-based%20pre-approval%20requests</a:t>
            </a:r>
            <a:r>
              <a:rPr lang="en-US" dirty="0"/>
              <a:t> </a:t>
            </a:r>
          </a:p>
        </p:txBody>
      </p:sp>
      <p:pic>
        <p:nvPicPr>
          <p:cNvPr id="6" name="Picture 5">
            <a:extLst>
              <a:ext uri="{FF2B5EF4-FFF2-40B4-BE49-F238E27FC236}">
                <a16:creationId xmlns:a16="http://schemas.microsoft.com/office/drawing/2014/main" id="{E3CCFD96-A1FB-4410-B09D-542BAEE61635}"/>
              </a:ext>
            </a:extLst>
          </p:cNvPr>
          <p:cNvPicPr>
            <a:picLocks noChangeAspect="1"/>
          </p:cNvPicPr>
          <p:nvPr/>
        </p:nvPicPr>
        <p:blipFill>
          <a:blip r:embed="rId4"/>
          <a:stretch>
            <a:fillRect/>
          </a:stretch>
        </p:blipFill>
        <p:spPr>
          <a:xfrm>
            <a:off x="5652120" y="1469926"/>
            <a:ext cx="2724235" cy="2859782"/>
          </a:xfrm>
          <a:prstGeom prst="rect">
            <a:avLst/>
          </a:prstGeom>
        </p:spPr>
      </p:pic>
    </p:spTree>
    <p:extLst>
      <p:ext uri="{BB962C8B-B14F-4D97-AF65-F5344CB8AC3E}">
        <p14:creationId xmlns:p14="http://schemas.microsoft.com/office/powerpoint/2010/main" val="2617267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7F37B-515E-4AA4-BE99-CE339FFAFA44}"/>
              </a:ext>
            </a:extLst>
          </p:cNvPr>
          <p:cNvSpPr>
            <a:spLocks noGrp="1"/>
          </p:cNvSpPr>
          <p:nvPr>
            <p:ph type="title"/>
          </p:nvPr>
        </p:nvSpPr>
        <p:spPr/>
        <p:txBody>
          <a:bodyPr/>
          <a:lstStyle/>
          <a:p>
            <a:r>
              <a:rPr lang="en-US"/>
              <a:t>OS deployment</a:t>
            </a:r>
            <a:endParaRPr lang="en-US" dirty="0"/>
          </a:p>
        </p:txBody>
      </p:sp>
      <p:sp>
        <p:nvSpPr>
          <p:cNvPr id="3" name="Text Placeholder 2">
            <a:extLst>
              <a:ext uri="{FF2B5EF4-FFF2-40B4-BE49-F238E27FC236}">
                <a16:creationId xmlns:a16="http://schemas.microsoft.com/office/drawing/2014/main" id="{64C17AFE-74E7-40F2-8CC6-F517B5DFE0F9}"/>
              </a:ext>
            </a:extLst>
          </p:cNvPr>
          <p:cNvSpPr>
            <a:spLocks noGrp="1"/>
          </p:cNvSpPr>
          <p:nvPr>
            <p:ph type="body" sz="quarter" idx="10"/>
          </p:nvPr>
        </p:nvSpPr>
        <p:spPr/>
        <p:txBody>
          <a:bodyPr/>
          <a:lstStyle/>
          <a:p>
            <a:r>
              <a:rPr lang="en-US"/>
              <a:t>Task sequence support of Windows Autopilot for existing devices</a:t>
            </a:r>
          </a:p>
          <a:p>
            <a:r>
              <a:rPr lang="en-US"/>
              <a:t>Specify the drive for offline OS image servicing</a:t>
            </a:r>
          </a:p>
          <a:p>
            <a:r>
              <a:rPr lang="en-US"/>
              <a:t>Task sequence support for boundary groups</a:t>
            </a:r>
          </a:p>
          <a:p>
            <a:r>
              <a:rPr lang="en-US"/>
              <a:t>Improvements to driver maintenance</a:t>
            </a:r>
          </a:p>
          <a:p>
            <a:r>
              <a:rPr lang="en-US"/>
              <a:t>New task sequence variable for last action name</a:t>
            </a:r>
          </a:p>
          <a:p>
            <a:endParaRPr lang="en-US" dirty="0"/>
          </a:p>
        </p:txBody>
      </p:sp>
    </p:spTree>
    <p:extLst>
      <p:ext uri="{BB962C8B-B14F-4D97-AF65-F5344CB8AC3E}">
        <p14:creationId xmlns:p14="http://schemas.microsoft.com/office/powerpoint/2010/main" val="2748245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463E-6DFE-4399-818F-5D9B3CB39F9F}"/>
              </a:ext>
            </a:extLst>
          </p:cNvPr>
          <p:cNvSpPr>
            <a:spLocks noGrp="1"/>
          </p:cNvSpPr>
          <p:nvPr>
            <p:ph type="title"/>
          </p:nvPr>
        </p:nvSpPr>
        <p:spPr/>
        <p:txBody>
          <a:bodyPr/>
          <a:lstStyle/>
          <a:p>
            <a:r>
              <a:rPr lang="en-US"/>
              <a:t>Software Updates</a:t>
            </a:r>
            <a:endParaRPr lang="en-US" dirty="0"/>
          </a:p>
        </p:txBody>
      </p:sp>
      <p:sp>
        <p:nvSpPr>
          <p:cNvPr id="3" name="Text Placeholder 2">
            <a:extLst>
              <a:ext uri="{FF2B5EF4-FFF2-40B4-BE49-F238E27FC236}">
                <a16:creationId xmlns:a16="http://schemas.microsoft.com/office/drawing/2014/main" id="{88BACCB1-51CE-414F-AF80-AD42C5B4F871}"/>
              </a:ext>
            </a:extLst>
          </p:cNvPr>
          <p:cNvSpPr>
            <a:spLocks noGrp="1"/>
          </p:cNvSpPr>
          <p:nvPr>
            <p:ph type="body" sz="quarter" idx="10"/>
          </p:nvPr>
        </p:nvSpPr>
        <p:spPr/>
        <p:txBody>
          <a:bodyPr/>
          <a:lstStyle/>
          <a:p>
            <a:r>
              <a:rPr lang="en-US"/>
              <a:t>Phased deployment of software updates</a:t>
            </a:r>
          </a:p>
          <a:p>
            <a:r>
              <a:rPr lang="en-US"/>
              <a:t>Improvement to maintenance windows for software updates</a:t>
            </a:r>
          </a:p>
          <a:p>
            <a:endParaRPr lang="en-US" dirty="0"/>
          </a:p>
        </p:txBody>
      </p:sp>
    </p:spTree>
    <p:extLst>
      <p:ext uri="{BB962C8B-B14F-4D97-AF65-F5344CB8AC3E}">
        <p14:creationId xmlns:p14="http://schemas.microsoft.com/office/powerpoint/2010/main" val="1928257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B553B-2EA1-4CA1-B18B-E875D709C6A6}"/>
              </a:ext>
            </a:extLst>
          </p:cNvPr>
          <p:cNvSpPr>
            <a:spLocks noGrp="1"/>
          </p:cNvSpPr>
          <p:nvPr>
            <p:ph type="title"/>
          </p:nvPr>
        </p:nvSpPr>
        <p:spPr/>
        <p:txBody>
          <a:bodyPr/>
          <a:lstStyle/>
          <a:p>
            <a:r>
              <a:rPr lang="en-US"/>
              <a:t>Console</a:t>
            </a:r>
            <a:endParaRPr lang="en-US" dirty="0"/>
          </a:p>
        </p:txBody>
      </p:sp>
      <p:sp>
        <p:nvSpPr>
          <p:cNvPr id="3" name="Text Placeholder 2">
            <a:extLst>
              <a:ext uri="{FF2B5EF4-FFF2-40B4-BE49-F238E27FC236}">
                <a16:creationId xmlns:a16="http://schemas.microsoft.com/office/drawing/2014/main" id="{98D80236-A608-46B2-9E68-EE20F16A051A}"/>
              </a:ext>
            </a:extLst>
          </p:cNvPr>
          <p:cNvSpPr>
            <a:spLocks noGrp="1"/>
          </p:cNvSpPr>
          <p:nvPr>
            <p:ph type="body" sz="quarter" idx="10"/>
          </p:nvPr>
        </p:nvSpPr>
        <p:spPr/>
        <p:txBody>
          <a:bodyPr/>
          <a:lstStyle/>
          <a:p>
            <a:r>
              <a:rPr lang="en-US"/>
              <a:t>Configuration Manager administrator authentication</a:t>
            </a:r>
          </a:p>
          <a:p>
            <a:r>
              <a:rPr lang="en-US"/>
              <a:t>Support Center</a:t>
            </a:r>
          </a:p>
          <a:p>
            <a:r>
              <a:rPr lang="en-US"/>
              <a:t>Management insights dashboard</a:t>
            </a:r>
          </a:p>
          <a:p>
            <a:r>
              <a:rPr lang="en-US"/>
              <a:t>Improvements to CMPivot</a:t>
            </a:r>
          </a:p>
          <a:p>
            <a:r>
              <a:rPr lang="en-US"/>
              <a:t>Improvements to scripts</a:t>
            </a:r>
          </a:p>
          <a:p>
            <a:r>
              <a:rPr lang="en-US"/>
              <a:t>SMS Provider API</a:t>
            </a:r>
            <a:endParaRPr lang="en-US" dirty="0"/>
          </a:p>
        </p:txBody>
      </p:sp>
    </p:spTree>
    <p:extLst>
      <p:ext uri="{BB962C8B-B14F-4D97-AF65-F5344CB8AC3E}">
        <p14:creationId xmlns:p14="http://schemas.microsoft.com/office/powerpoint/2010/main" val="3327325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0B816E-9F3B-4852-939C-30032E7E0246}"/>
              </a:ext>
            </a:extLst>
          </p:cNvPr>
          <p:cNvPicPr>
            <a:picLocks noChangeAspect="1"/>
          </p:cNvPicPr>
          <p:nvPr/>
        </p:nvPicPr>
        <p:blipFill>
          <a:blip r:embed="rId3"/>
          <a:stretch>
            <a:fillRect/>
          </a:stretch>
        </p:blipFill>
        <p:spPr>
          <a:xfrm>
            <a:off x="899592" y="915566"/>
            <a:ext cx="7092280" cy="2823602"/>
          </a:xfrm>
          <a:prstGeom prst="rect">
            <a:avLst/>
          </a:prstGeom>
        </p:spPr>
      </p:pic>
    </p:spTree>
    <p:extLst>
      <p:ext uri="{BB962C8B-B14F-4D97-AF65-F5344CB8AC3E}">
        <p14:creationId xmlns:p14="http://schemas.microsoft.com/office/powerpoint/2010/main" val="166371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da-DK"/>
              <a:t>What’s New in Technical Previews</a:t>
            </a:r>
            <a:endParaRPr lang="da-DK" dirty="0"/>
          </a:p>
        </p:txBody>
      </p:sp>
      <p:sp>
        <p:nvSpPr>
          <p:cNvPr id="6" name="Subtitle 5"/>
          <p:cNvSpPr>
            <a:spLocks noGrp="1"/>
          </p:cNvSpPr>
          <p:nvPr>
            <p:ph type="subTitle" idx="1"/>
          </p:nvPr>
        </p:nvSpPr>
        <p:spPr/>
        <p:txBody>
          <a:bodyPr/>
          <a:lstStyle/>
          <a:p>
            <a:r>
              <a:rPr lang="da-DK"/>
              <a:t>In other words, what we could see in future production releases</a:t>
            </a:r>
            <a:endParaRPr lang="da-DK" dirty="0"/>
          </a:p>
        </p:txBody>
      </p:sp>
    </p:spTree>
    <p:extLst>
      <p:ext uri="{BB962C8B-B14F-4D97-AF65-F5344CB8AC3E}">
        <p14:creationId xmlns:p14="http://schemas.microsoft.com/office/powerpoint/2010/main" val="506465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Technical Previews?</a:t>
            </a:r>
            <a:endParaRPr lang="en-US" dirty="0"/>
          </a:p>
        </p:txBody>
      </p:sp>
      <p:sp>
        <p:nvSpPr>
          <p:cNvPr id="4" name="Text Placeholder 4"/>
          <p:cNvSpPr>
            <a:spLocks noGrp="1"/>
          </p:cNvSpPr>
          <p:nvPr>
            <p:ph type="body" sz="quarter" idx="10"/>
          </p:nvPr>
        </p:nvSpPr>
        <p:spPr/>
        <p:txBody>
          <a:bodyPr/>
          <a:lstStyle>
            <a:lvl1pPr marL="457200" indent="-45720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275" indent="-457200">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3137"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787"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625"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r>
              <a:rPr lang="en-US"/>
              <a:t>Technical Previews are pre-release builds that provide a look at new features that may get implemented in a future production release</a:t>
            </a:r>
          </a:p>
          <a:p>
            <a:r>
              <a:rPr lang="en-US">
                <a:sym typeface="Wingdings" panose="05000000000000000000" pitchFamily="2" charset="2"/>
              </a:rPr>
              <a:t>Technical Preview sites are NOT production sites</a:t>
            </a:r>
          </a:p>
          <a:p>
            <a:pPr lvl="1"/>
            <a:r>
              <a:rPr lang="en-US">
                <a:sym typeface="Wingdings" panose="05000000000000000000" pitchFamily="2" charset="2"/>
              </a:rPr>
              <a:t>They are very limited in client count, operating systems, configuration</a:t>
            </a:r>
          </a:p>
          <a:p>
            <a:pPr lvl="1"/>
            <a:r>
              <a:rPr lang="en-US">
                <a:sym typeface="Wingdings" panose="05000000000000000000" pitchFamily="2" charset="2"/>
              </a:rPr>
              <a:t>And they expire every 90 days if not kept up to date</a:t>
            </a:r>
          </a:p>
          <a:p>
            <a:r>
              <a:rPr lang="en-US">
                <a:sym typeface="Wingdings" panose="05000000000000000000" pitchFamily="2" charset="2"/>
              </a:rPr>
              <a:t>Features should ‘move’ from Technical Preview to Production when ready based on testing feedback</a:t>
            </a:r>
          </a:p>
          <a:p>
            <a:endParaRPr lang="en-US" dirty="0"/>
          </a:p>
        </p:txBody>
      </p:sp>
    </p:spTree>
    <p:extLst>
      <p:ext uri="{BB962C8B-B14F-4D97-AF65-F5344CB8AC3E}">
        <p14:creationId xmlns:p14="http://schemas.microsoft.com/office/powerpoint/2010/main" val="485198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tekst 2">
            <a:extLst>
              <a:ext uri="{FF2B5EF4-FFF2-40B4-BE49-F238E27FC236}">
                <a16:creationId xmlns:a16="http://schemas.microsoft.com/office/drawing/2014/main" id="{87BFCFA8-2AE8-43A2-9D1D-4DF7C69C42B5}"/>
              </a:ext>
            </a:extLst>
          </p:cNvPr>
          <p:cNvSpPr txBox="1">
            <a:spLocks/>
          </p:cNvSpPr>
          <p:nvPr/>
        </p:nvSpPr>
        <p:spPr>
          <a:xfrm>
            <a:off x="457200" y="1565276"/>
            <a:ext cx="7499176" cy="26638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73BFDD"/>
              </a:buClr>
              <a:buFont typeface="Arial"/>
              <a:buChar char="•"/>
              <a:defRPr sz="2000" b="0" i="0" strike="noStrike" kern="1200">
                <a:solidFill>
                  <a:srgbClr val="000000"/>
                </a:solidFill>
                <a:latin typeface="Museo Sans 100"/>
                <a:ea typeface="+mn-ea"/>
                <a:cs typeface="Museo Sans 100"/>
              </a:defRPr>
            </a:lvl1pPr>
            <a:lvl2pPr marL="742950" indent="-285750" algn="l" defTabSz="457200" rtl="0" eaLnBrk="1" latinLnBrk="0" hangingPunct="1">
              <a:spcBef>
                <a:spcPct val="20000"/>
              </a:spcBef>
              <a:buClr>
                <a:srgbClr val="73BFDD"/>
              </a:buClr>
              <a:buFont typeface="Arial"/>
              <a:buChar char="•"/>
              <a:defRPr sz="1800" b="0" i="0" kern="1200">
                <a:solidFill>
                  <a:srgbClr val="000000"/>
                </a:solidFill>
                <a:latin typeface="Museo Sans 100"/>
                <a:ea typeface="+mn-ea"/>
                <a:cs typeface="Museo Sans 100"/>
              </a:defRPr>
            </a:lvl2pPr>
            <a:lvl3pPr marL="1257300" indent="-342900" algn="l" defTabSz="457200" rtl="0" eaLnBrk="1" latinLnBrk="0" hangingPunct="1">
              <a:spcBef>
                <a:spcPct val="20000"/>
              </a:spcBef>
              <a:buClr>
                <a:srgbClr val="73BFDD"/>
              </a:buClr>
              <a:buFont typeface="Arial"/>
              <a:buChar char="•"/>
              <a:defRPr sz="1800" b="0" i="0" kern="1200">
                <a:solidFill>
                  <a:srgbClr val="000000"/>
                </a:solidFill>
                <a:latin typeface="Museo Sans 100"/>
                <a:ea typeface="+mn-ea"/>
                <a:cs typeface="Museo Sans 100"/>
              </a:defRPr>
            </a:lvl3pPr>
            <a:lvl4pPr marL="1600200" indent="-228600" algn="l" defTabSz="457200" rtl="0" eaLnBrk="1" latinLnBrk="0" hangingPunct="1">
              <a:spcBef>
                <a:spcPct val="20000"/>
              </a:spcBef>
              <a:buClr>
                <a:srgbClr val="73BFDD"/>
              </a:buClr>
              <a:buFont typeface="Arial"/>
              <a:buChar char="•"/>
              <a:defRPr sz="1400" b="0" i="0" kern="1200">
                <a:solidFill>
                  <a:srgbClr val="000000"/>
                </a:solidFill>
                <a:latin typeface="Museo Sans 100"/>
                <a:ea typeface="+mn-ea"/>
                <a:cs typeface="Museo Sans 100"/>
              </a:defRPr>
            </a:lvl4pPr>
            <a:lvl5pPr marL="2057400" indent="-228600" algn="l" defTabSz="457200" rtl="0" eaLnBrk="1" latinLnBrk="0" hangingPunct="1">
              <a:spcBef>
                <a:spcPct val="20000"/>
              </a:spcBef>
              <a:buClr>
                <a:srgbClr val="73BFDD"/>
              </a:buClr>
              <a:buFont typeface="Arial"/>
              <a:buChar char="•"/>
              <a:defRPr sz="1400" b="0" i="0" kern="1200">
                <a:solidFill>
                  <a:srgbClr val="000000"/>
                </a:solidFill>
                <a:latin typeface="Museo Sans 100"/>
                <a:ea typeface="+mn-ea"/>
                <a:cs typeface="Museo Sans 1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nb-NO" sz="1800" dirty="0"/>
              <a:t>Marius A. Skovli</a:t>
            </a:r>
          </a:p>
          <a:p>
            <a:pPr marL="0" indent="0">
              <a:buFont typeface="Arial"/>
              <a:buNone/>
            </a:pPr>
            <a:br>
              <a:rPr lang="nb-NO" sz="1800" dirty="0"/>
            </a:br>
            <a:r>
              <a:rPr lang="nb-NO" sz="1800" b="1" dirty="0"/>
              <a:t>CTGlobal</a:t>
            </a:r>
            <a:r>
              <a:rPr lang="nb-NO" sz="1800" dirty="0"/>
              <a:t> Principal Consultant and</a:t>
            </a:r>
            <a:br>
              <a:rPr lang="nb-NO" sz="1800" dirty="0"/>
            </a:br>
            <a:r>
              <a:rPr lang="nb-NO" sz="1800" dirty="0"/>
              <a:t>Microsoft Enterprise Mobility MVP</a:t>
            </a:r>
          </a:p>
          <a:p>
            <a:pPr marL="0" indent="0">
              <a:buFont typeface="Arial"/>
              <a:buNone/>
            </a:pPr>
            <a:endParaRPr lang="nb-NO" sz="1800" dirty="0"/>
          </a:p>
          <a:p>
            <a:pPr marL="0" indent="0">
              <a:buFont typeface="Arial"/>
              <a:buNone/>
            </a:pPr>
            <a:br>
              <a:rPr lang="nb-NO" sz="1800" dirty="0"/>
            </a:br>
            <a:br>
              <a:rPr lang="nb-NO" sz="1800" dirty="0"/>
            </a:br>
            <a:br>
              <a:rPr lang="nb-NO" sz="1800" dirty="0"/>
            </a:br>
            <a:r>
              <a:rPr lang="nb-NO" sz="1800" dirty="0">
                <a:hlinkClick r:id="rId3"/>
              </a:rPr>
              <a:t>mas@ctglobalservices.com</a:t>
            </a:r>
            <a:br>
              <a:rPr lang="nb-NO" sz="1800" dirty="0"/>
            </a:br>
            <a:r>
              <a:rPr lang="nb-NO" sz="1800" dirty="0"/>
              <a:t>@</a:t>
            </a:r>
            <a:r>
              <a:rPr lang="nb-NO" sz="1800" dirty="0" err="1"/>
              <a:t>MariusSkovli</a:t>
            </a:r>
            <a:endParaRPr lang="nb-NO" sz="1800" dirty="0"/>
          </a:p>
        </p:txBody>
      </p:sp>
      <p:pic>
        <p:nvPicPr>
          <p:cNvPr id="12" name="Picture 11" descr="A person wearing glasses and smiling at the camera&#10;&#10;Description automatically generated">
            <a:extLst>
              <a:ext uri="{FF2B5EF4-FFF2-40B4-BE49-F238E27FC236}">
                <a16:creationId xmlns:a16="http://schemas.microsoft.com/office/drawing/2014/main" id="{3E3CF548-DD54-4E16-A13A-C9BED49AC4B2}"/>
              </a:ext>
            </a:extLst>
          </p:cNvPr>
          <p:cNvPicPr>
            <a:picLocks noChangeAspect="1"/>
          </p:cNvPicPr>
          <p:nvPr/>
        </p:nvPicPr>
        <p:blipFill>
          <a:blip r:embed="rId4"/>
          <a:stretch>
            <a:fillRect/>
          </a:stretch>
        </p:blipFill>
        <p:spPr>
          <a:xfrm>
            <a:off x="5615608" y="-149089"/>
            <a:ext cx="3528392" cy="5292589"/>
          </a:xfrm>
          <a:prstGeom prst="rect">
            <a:avLst/>
          </a:prstGeom>
        </p:spPr>
      </p:pic>
    </p:spTree>
    <p:extLst>
      <p:ext uri="{BB962C8B-B14F-4D97-AF65-F5344CB8AC3E}">
        <p14:creationId xmlns:p14="http://schemas.microsoft.com/office/powerpoint/2010/main" val="1418363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BCD2-787D-4714-8BCA-7DF45CDB3C36}"/>
              </a:ext>
            </a:extLst>
          </p:cNvPr>
          <p:cNvSpPr>
            <a:spLocks noGrp="1"/>
          </p:cNvSpPr>
          <p:nvPr>
            <p:ph type="title"/>
          </p:nvPr>
        </p:nvSpPr>
        <p:spPr/>
        <p:txBody>
          <a:bodyPr/>
          <a:lstStyle/>
          <a:p>
            <a:r>
              <a:rPr lang="en-US"/>
              <a:t>1901</a:t>
            </a:r>
            <a:endParaRPr lang="en-US" dirty="0"/>
          </a:p>
        </p:txBody>
      </p:sp>
      <p:sp>
        <p:nvSpPr>
          <p:cNvPr id="3" name="Text Placeholder 2">
            <a:extLst>
              <a:ext uri="{FF2B5EF4-FFF2-40B4-BE49-F238E27FC236}">
                <a16:creationId xmlns:a16="http://schemas.microsoft.com/office/drawing/2014/main" id="{9B9C47C9-82A7-42B1-BEC4-D2A9631BC65C}"/>
              </a:ext>
            </a:extLst>
          </p:cNvPr>
          <p:cNvSpPr>
            <a:spLocks noGrp="1"/>
          </p:cNvSpPr>
          <p:nvPr>
            <p:ph type="body" sz="quarter" idx="10"/>
          </p:nvPr>
        </p:nvSpPr>
        <p:spPr/>
        <p:txBody>
          <a:bodyPr>
            <a:normAutofit fontScale="92500" lnSpcReduction="20000"/>
          </a:bodyPr>
          <a:lstStyle/>
          <a:p>
            <a:r>
              <a:rPr lang="en-US" dirty="0"/>
              <a:t>Client health dashboard</a:t>
            </a:r>
          </a:p>
          <a:p>
            <a:r>
              <a:rPr lang="en-US" dirty="0"/>
              <a:t>Specify priority for feature updates in Windows 10 servicing</a:t>
            </a:r>
          </a:p>
          <a:p>
            <a:r>
              <a:rPr lang="en-US" dirty="0"/>
              <a:t>Dedicated monitoring for phased deployments</a:t>
            </a:r>
          </a:p>
          <a:p>
            <a:r>
              <a:rPr lang="en-US" dirty="0"/>
              <a:t>Improvements to Run PowerShell Script task sequence step</a:t>
            </a:r>
          </a:p>
          <a:p>
            <a:r>
              <a:rPr lang="en-US" dirty="0"/>
              <a:t>Management insight rules for collections</a:t>
            </a:r>
          </a:p>
          <a:p>
            <a:r>
              <a:rPr lang="en-US" dirty="0"/>
              <a:t>Search device views using MAC address</a:t>
            </a:r>
          </a:p>
          <a:p>
            <a:r>
              <a:rPr lang="en-US" dirty="0"/>
              <a:t>Distribution point maintenance mode</a:t>
            </a:r>
          </a:p>
          <a:p>
            <a:r>
              <a:rPr lang="en-US" dirty="0"/>
              <a:t>Optimized image servicing</a:t>
            </a:r>
          </a:p>
          <a:p>
            <a:r>
              <a:rPr lang="en-US" dirty="0"/>
              <a:t>Import a single index of an OS image</a:t>
            </a:r>
          </a:p>
          <a:p>
            <a:r>
              <a:rPr lang="en-US" dirty="0"/>
              <a:t>Stop cloud service when it exceeds threshold</a:t>
            </a:r>
          </a:p>
          <a:p>
            <a:r>
              <a:rPr lang="en-US" dirty="0"/>
              <a:t>Create a Configuration Manager technical preview lab in Azure</a:t>
            </a:r>
          </a:p>
          <a:p>
            <a:r>
              <a:rPr lang="en-US" dirty="0"/>
              <a:t>Specify a custom port for peer wakeup</a:t>
            </a:r>
          </a:p>
          <a:p>
            <a:endParaRPr lang="en-US" dirty="0"/>
          </a:p>
        </p:txBody>
      </p:sp>
    </p:spTree>
    <p:extLst>
      <p:ext uri="{BB962C8B-B14F-4D97-AF65-F5344CB8AC3E}">
        <p14:creationId xmlns:p14="http://schemas.microsoft.com/office/powerpoint/2010/main" val="4104344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0B816E-9F3B-4852-939C-30032E7E0246}"/>
              </a:ext>
            </a:extLst>
          </p:cNvPr>
          <p:cNvPicPr>
            <a:picLocks noChangeAspect="1"/>
          </p:cNvPicPr>
          <p:nvPr/>
        </p:nvPicPr>
        <p:blipFill>
          <a:blip r:embed="rId3"/>
          <a:stretch>
            <a:fillRect/>
          </a:stretch>
        </p:blipFill>
        <p:spPr>
          <a:xfrm>
            <a:off x="899592" y="915566"/>
            <a:ext cx="7092280" cy="2823602"/>
          </a:xfrm>
          <a:prstGeom prst="rect">
            <a:avLst/>
          </a:prstGeom>
        </p:spPr>
      </p:pic>
    </p:spTree>
    <p:extLst>
      <p:ext uri="{BB962C8B-B14F-4D97-AF65-F5344CB8AC3E}">
        <p14:creationId xmlns:p14="http://schemas.microsoft.com/office/powerpoint/2010/main" val="449798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da-DK" dirty="0" err="1"/>
              <a:t>What’s</a:t>
            </a:r>
            <a:r>
              <a:rPr lang="da-DK" dirty="0"/>
              <a:t> New in Intune</a:t>
            </a:r>
          </a:p>
        </p:txBody>
      </p:sp>
      <p:sp>
        <p:nvSpPr>
          <p:cNvPr id="6" name="Subtitle 5"/>
          <p:cNvSpPr>
            <a:spLocks noGrp="1"/>
          </p:cNvSpPr>
          <p:nvPr>
            <p:ph type="subTitle" idx="1"/>
          </p:nvPr>
        </p:nvSpPr>
        <p:spPr/>
        <p:txBody>
          <a:bodyPr/>
          <a:lstStyle/>
          <a:p>
            <a:endParaRPr lang="da-DK" dirty="0"/>
          </a:p>
        </p:txBody>
      </p:sp>
    </p:spTree>
    <p:extLst>
      <p:ext uri="{BB962C8B-B14F-4D97-AF65-F5344CB8AC3E}">
        <p14:creationId xmlns:p14="http://schemas.microsoft.com/office/powerpoint/2010/main" val="1812855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432069-6E86-46F3-9BF1-43F4DB18F49B}"/>
              </a:ext>
            </a:extLst>
          </p:cNvPr>
          <p:cNvSpPr>
            <a:spLocks noGrp="1"/>
          </p:cNvSpPr>
          <p:nvPr>
            <p:ph type="title"/>
          </p:nvPr>
        </p:nvSpPr>
        <p:spPr>
          <a:xfrm>
            <a:off x="322038" y="2293428"/>
            <a:ext cx="2722072" cy="556646"/>
          </a:xfrm>
        </p:spPr>
        <p:txBody>
          <a:bodyPr anchor="ctr"/>
          <a:lstStyle/>
          <a:p>
            <a:r>
              <a:rPr lang="en-US"/>
              <a:t>Windows Autopilot deployment</a:t>
            </a:r>
          </a:p>
        </p:txBody>
      </p:sp>
      <p:grpSp>
        <p:nvGrpSpPr>
          <p:cNvPr id="11" name="Group 10">
            <a:extLst>
              <a:ext uri="{FF2B5EF4-FFF2-40B4-BE49-F238E27FC236}">
                <a16:creationId xmlns:a16="http://schemas.microsoft.com/office/drawing/2014/main" id="{11ECAA8B-0142-4CC3-85B4-710F20B354EC}"/>
              </a:ext>
            </a:extLst>
          </p:cNvPr>
          <p:cNvGrpSpPr/>
          <p:nvPr/>
        </p:nvGrpSpPr>
        <p:grpSpPr>
          <a:xfrm>
            <a:off x="5899590" y="2300152"/>
            <a:ext cx="2523106" cy="1459875"/>
            <a:chOff x="8566726" y="3127870"/>
            <a:chExt cx="3431599" cy="1985532"/>
          </a:xfrm>
        </p:grpSpPr>
        <p:grpSp>
          <p:nvGrpSpPr>
            <p:cNvPr id="9" name="Group 8">
              <a:extLst>
                <a:ext uri="{FF2B5EF4-FFF2-40B4-BE49-F238E27FC236}">
                  <a16:creationId xmlns:a16="http://schemas.microsoft.com/office/drawing/2014/main" id="{D55279A5-6CAC-4F94-BF8D-8CF09C77C628}"/>
                </a:ext>
              </a:extLst>
            </p:cNvPr>
            <p:cNvGrpSpPr/>
            <p:nvPr/>
          </p:nvGrpSpPr>
          <p:grpSpPr>
            <a:xfrm>
              <a:off x="9201556" y="3127870"/>
              <a:ext cx="2796769" cy="1985532"/>
              <a:chOff x="6942881" y="3127870"/>
              <a:chExt cx="2796769" cy="1985532"/>
            </a:xfrm>
          </p:grpSpPr>
          <p:sp>
            <p:nvSpPr>
              <p:cNvPr id="18" name="Rectangle 17">
                <a:extLst>
                  <a:ext uri="{FF2B5EF4-FFF2-40B4-BE49-F238E27FC236}">
                    <a16:creationId xmlns:a16="http://schemas.microsoft.com/office/drawing/2014/main" id="{931528F7-3B46-49A4-9A66-2D865EE68F0F}"/>
                  </a:ext>
                </a:extLst>
              </p:cNvPr>
              <p:cNvSpPr/>
              <p:nvPr/>
            </p:nvSpPr>
            <p:spPr>
              <a:xfrm>
                <a:off x="6942881" y="3127870"/>
                <a:ext cx="2169905" cy="277060"/>
              </a:xfrm>
              <a:prstGeom prst="rect">
                <a:avLst/>
              </a:prstGeom>
            </p:spPr>
            <p:txBody>
              <a:bodyPr wrap="none" lIns="0" tIns="0" rIns="0" bIns="0" anchor="b">
                <a:spAutoFit/>
              </a:bodyPr>
              <a:lstStyle/>
              <a:p>
                <a:pPr defTabSz="685736">
                  <a:lnSpc>
                    <a:spcPct val="90000"/>
                  </a:lnSpc>
                  <a:spcAft>
                    <a:spcPts val="441"/>
                  </a:spcAft>
                </a:pPr>
                <a:r>
                  <a:rPr lang="en-US" sz="1471">
                    <a:solidFill>
                      <a:srgbClr val="0078D7"/>
                    </a:solidFill>
                    <a:latin typeface="Segoe UI Semibold"/>
                    <a:cs typeface="Segoe UI Semibold" panose="020B0702040204020203" pitchFamily="34" charset="0"/>
                  </a:rPr>
                  <a:t>Three simple steps</a:t>
                </a:r>
              </a:p>
            </p:txBody>
          </p:sp>
          <p:sp>
            <p:nvSpPr>
              <p:cNvPr id="19" name="Rectangle 18">
                <a:extLst>
                  <a:ext uri="{FF2B5EF4-FFF2-40B4-BE49-F238E27FC236}">
                    <a16:creationId xmlns:a16="http://schemas.microsoft.com/office/drawing/2014/main" id="{F38EB532-D1CB-4589-AE3D-AA8C31D668B8}"/>
                  </a:ext>
                </a:extLst>
              </p:cNvPr>
              <p:cNvSpPr/>
              <p:nvPr/>
            </p:nvSpPr>
            <p:spPr>
              <a:xfrm>
                <a:off x="6942882" y="3710403"/>
                <a:ext cx="2796768" cy="1402999"/>
              </a:xfrm>
              <a:prstGeom prst="rect">
                <a:avLst/>
              </a:prstGeom>
            </p:spPr>
            <p:txBody>
              <a:bodyPr wrap="square" lIns="0" tIns="0" rIns="0" bIns="0">
                <a:spAutoFit/>
              </a:bodyPr>
              <a:lstStyle/>
              <a:p>
                <a:pPr defTabSz="685736">
                  <a:spcBef>
                    <a:spcPts val="1176"/>
                  </a:spcBef>
                </a:pPr>
                <a:r>
                  <a:rPr lang="en-US" sz="1176">
                    <a:solidFill>
                      <a:srgbClr val="000000"/>
                    </a:solidFill>
                    <a:latin typeface="Segoe UI"/>
                  </a:rPr>
                  <a:t>Register devices</a:t>
                </a:r>
              </a:p>
              <a:p>
                <a:pPr defTabSz="685736">
                  <a:spcBef>
                    <a:spcPts val="1176"/>
                  </a:spcBef>
                </a:pPr>
                <a:r>
                  <a:rPr lang="en-US" sz="1176">
                    <a:solidFill>
                      <a:srgbClr val="000000"/>
                    </a:solidFill>
                    <a:latin typeface="Segoe UI"/>
                  </a:rPr>
                  <a:t>Assign an Autopilot profile to the devices</a:t>
                </a:r>
              </a:p>
              <a:p>
                <a:pPr defTabSz="685736">
                  <a:spcBef>
                    <a:spcPts val="1176"/>
                  </a:spcBef>
                </a:pPr>
                <a:r>
                  <a:rPr lang="en-US" sz="1176">
                    <a:solidFill>
                      <a:srgbClr val="000000"/>
                    </a:solidFill>
                    <a:latin typeface="Segoe UI"/>
                  </a:rPr>
                  <a:t>Ship the device to the user</a:t>
                </a:r>
              </a:p>
            </p:txBody>
          </p:sp>
        </p:grpSp>
        <p:cxnSp>
          <p:nvCxnSpPr>
            <p:cNvPr id="17" name="Straight Connector 16">
              <a:extLst>
                <a:ext uri="{FF2B5EF4-FFF2-40B4-BE49-F238E27FC236}">
                  <a16:creationId xmlns:a16="http://schemas.microsoft.com/office/drawing/2014/main" id="{608C54C6-FF3C-40AF-B19F-B88F78EB5DBA}"/>
                </a:ext>
              </a:extLst>
            </p:cNvPr>
            <p:cNvCxnSpPr>
              <a:cxnSpLocks/>
            </p:cNvCxnSpPr>
            <p:nvPr/>
          </p:nvCxnSpPr>
          <p:spPr>
            <a:xfrm>
              <a:off x="8566726" y="3497262"/>
              <a:ext cx="3431598" cy="0"/>
            </a:xfrm>
            <a:prstGeom prst="line">
              <a:avLst/>
            </a:prstGeom>
            <a:ln w="38100" cap="rnd">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6B462966-F28E-4204-995F-CC93CA776795}"/>
              </a:ext>
            </a:extLst>
          </p:cNvPr>
          <p:cNvSpPr/>
          <p:nvPr/>
        </p:nvSpPr>
        <p:spPr bwMode="auto">
          <a:xfrm>
            <a:off x="3244412" y="1244165"/>
            <a:ext cx="2655178" cy="2655172"/>
          </a:xfrm>
          <a:prstGeom prst="ellipse">
            <a:avLst/>
          </a:prstGeom>
          <a:solidFill>
            <a:schemeClr val="bg2"/>
          </a:solidFill>
          <a:ln w="381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67" tIns="34967" rIns="34967" bIns="34967" numCol="1" spcCol="0" rtlCol="0" fromWordArt="0" anchor="ctr" anchorCtr="0" forceAA="0" compatLnSpc="1">
            <a:prstTxWarp prst="textNoShape">
              <a:avLst/>
            </a:prstTxWarp>
            <a:noAutofit/>
          </a:bodyPr>
          <a:lstStyle/>
          <a:p>
            <a:pPr algn="ctr" defTabSz="685247" fontAlgn="base">
              <a:spcBef>
                <a:spcPct val="0"/>
              </a:spcBef>
              <a:spcAft>
                <a:spcPct val="0"/>
              </a:spcAft>
              <a:defRPr/>
            </a:pPr>
            <a:endParaRPr lang="en-US" sz="16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cloud_2">
            <a:extLst>
              <a:ext uri="{FF2B5EF4-FFF2-40B4-BE49-F238E27FC236}">
                <a16:creationId xmlns:a16="http://schemas.microsoft.com/office/drawing/2014/main" id="{7CF5372A-2C19-4712-99E1-70912258268F}"/>
              </a:ext>
            </a:extLst>
          </p:cNvPr>
          <p:cNvSpPr>
            <a:spLocks noChangeAspect="1" noEditPoints="1"/>
          </p:cNvSpPr>
          <p:nvPr/>
        </p:nvSpPr>
        <p:spPr bwMode="auto">
          <a:xfrm>
            <a:off x="4104447" y="2114066"/>
            <a:ext cx="935107" cy="53962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5400"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36"/>
            <a:endParaRPr lang="en-US" sz="1350">
              <a:gradFill>
                <a:gsLst>
                  <a:gs pos="0">
                    <a:srgbClr val="505050"/>
                  </a:gs>
                  <a:gs pos="100000">
                    <a:srgbClr val="505050"/>
                  </a:gs>
                </a:gsLst>
              </a:gradFill>
              <a:latin typeface="Segoe UI"/>
            </a:endParaRPr>
          </a:p>
        </p:txBody>
      </p:sp>
      <p:sp>
        <p:nvSpPr>
          <p:cNvPr id="16" name="Rectangle 15">
            <a:extLst>
              <a:ext uri="{FF2B5EF4-FFF2-40B4-BE49-F238E27FC236}">
                <a16:creationId xmlns:a16="http://schemas.microsoft.com/office/drawing/2014/main" id="{2CD49CA6-27D7-4A05-863E-13ED5C2CDA9E}"/>
              </a:ext>
            </a:extLst>
          </p:cNvPr>
          <p:cNvSpPr/>
          <p:nvPr/>
        </p:nvSpPr>
        <p:spPr>
          <a:xfrm>
            <a:off x="4041151" y="2825770"/>
            <a:ext cx="1061701" cy="203710"/>
          </a:xfrm>
          <a:prstGeom prst="rect">
            <a:avLst/>
          </a:prstGeom>
        </p:spPr>
        <p:txBody>
          <a:bodyPr wrap="none" lIns="0" tIns="0" rIns="0" bIns="0">
            <a:spAutoFit/>
          </a:bodyPr>
          <a:lstStyle/>
          <a:p>
            <a:pPr algn="ctr" defTabSz="685736">
              <a:lnSpc>
                <a:spcPct val="90000"/>
              </a:lnSpc>
              <a:spcAft>
                <a:spcPts val="441"/>
              </a:spcAft>
            </a:pPr>
            <a:r>
              <a:rPr lang="en-US" sz="1471">
                <a:solidFill>
                  <a:srgbClr val="000000"/>
                </a:solidFill>
                <a:latin typeface="Segoe UI"/>
                <a:cs typeface="Segoe UI Semibold" panose="020B0702040204020203" pitchFamily="34" charset="0"/>
              </a:rPr>
              <a:t>Cloud driven</a:t>
            </a:r>
          </a:p>
        </p:txBody>
      </p:sp>
    </p:spTree>
    <p:extLst>
      <p:ext uri="{BB962C8B-B14F-4D97-AF65-F5344CB8AC3E}">
        <p14:creationId xmlns:p14="http://schemas.microsoft.com/office/powerpoint/2010/main" val="28076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Windows deployment // </a:t>
            </a:r>
            <a:r>
              <a:rPr lang="en-US" dirty="0">
                <a:solidFill>
                  <a:schemeClr val="accent1"/>
                </a:solidFill>
              </a:rPr>
              <a:t>The old way</a:t>
            </a:r>
          </a:p>
        </p:txBody>
      </p:sp>
      <p:grpSp>
        <p:nvGrpSpPr>
          <p:cNvPr id="53" name="Group 52">
            <a:extLst>
              <a:ext uri="{FF2B5EF4-FFF2-40B4-BE49-F238E27FC236}">
                <a16:creationId xmlns:a16="http://schemas.microsoft.com/office/drawing/2014/main" id="{46493C4F-5789-48D2-9D17-D24B70A4370F}"/>
              </a:ext>
            </a:extLst>
          </p:cNvPr>
          <p:cNvGrpSpPr/>
          <p:nvPr/>
        </p:nvGrpSpPr>
        <p:grpSpPr>
          <a:xfrm rot="18900000">
            <a:off x="7650995" y="672103"/>
            <a:ext cx="536513" cy="535491"/>
            <a:chOff x="9570756" y="3130376"/>
            <a:chExt cx="1247300" cy="1095190"/>
          </a:xfrm>
        </p:grpSpPr>
        <p:cxnSp>
          <p:nvCxnSpPr>
            <p:cNvPr id="28" name="Straight Connector 27">
              <a:extLst>
                <a:ext uri="{FF2B5EF4-FFF2-40B4-BE49-F238E27FC236}">
                  <a16:creationId xmlns:a16="http://schemas.microsoft.com/office/drawing/2014/main" id="{504262CC-F9C8-449F-87EF-32F0C8CD1E85}"/>
                </a:ext>
              </a:extLst>
            </p:cNvPr>
            <p:cNvCxnSpPr>
              <a:cxnSpLocks/>
            </p:cNvCxnSpPr>
            <p:nvPr/>
          </p:nvCxnSpPr>
          <p:spPr>
            <a:xfrm>
              <a:off x="9570756" y="3130377"/>
              <a:ext cx="0" cy="1095189"/>
            </a:xfrm>
            <a:prstGeom prst="line">
              <a:avLst/>
            </a:prstGeom>
            <a:ln w="15875">
              <a:solidFill>
                <a:schemeClr val="bg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53F691A-806C-425E-AF4A-1540782EE43C}"/>
                </a:ext>
              </a:extLst>
            </p:cNvPr>
            <p:cNvCxnSpPr/>
            <p:nvPr/>
          </p:nvCxnSpPr>
          <p:spPr>
            <a:xfrm>
              <a:off x="9570756" y="4225566"/>
              <a:ext cx="1247300" cy="0"/>
            </a:xfrm>
            <a:prstGeom prst="line">
              <a:avLst/>
            </a:prstGeom>
            <a:ln w="15875">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42" name="Text Placeholder 6">
            <a:extLst>
              <a:ext uri="{FF2B5EF4-FFF2-40B4-BE49-F238E27FC236}">
                <a16:creationId xmlns:a16="http://schemas.microsoft.com/office/drawing/2014/main" id="{FD85A504-1BAE-428F-B13D-8113A073177E}"/>
              </a:ext>
            </a:extLst>
          </p:cNvPr>
          <p:cNvSpPr txBox="1">
            <a:spLocks/>
          </p:cNvSpPr>
          <p:nvPr/>
        </p:nvSpPr>
        <p:spPr>
          <a:xfrm>
            <a:off x="658564" y="3228080"/>
            <a:ext cx="2046800" cy="362021"/>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spcAft>
                <a:spcPts val="1176"/>
              </a:spcAft>
              <a:defRPr/>
            </a:pPr>
            <a:r>
              <a:rPr lang="en-US" sz="1176">
                <a:latin typeface="Segoe UI"/>
              </a:rPr>
              <a:t>Build a custom image, gathering everything else that’s necessary to deploy</a:t>
            </a:r>
          </a:p>
        </p:txBody>
      </p:sp>
      <p:sp>
        <p:nvSpPr>
          <p:cNvPr id="43" name="Text Placeholder 39">
            <a:extLst>
              <a:ext uri="{FF2B5EF4-FFF2-40B4-BE49-F238E27FC236}">
                <a16:creationId xmlns:a16="http://schemas.microsoft.com/office/drawing/2014/main" id="{0CF8058E-0095-4BF3-A3E8-076817B9759B}"/>
              </a:ext>
            </a:extLst>
          </p:cNvPr>
          <p:cNvSpPr txBox="1">
            <a:spLocks/>
          </p:cNvSpPr>
          <p:nvPr/>
        </p:nvSpPr>
        <p:spPr>
          <a:xfrm>
            <a:off x="6433793" y="3228080"/>
            <a:ext cx="2045748" cy="36189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spcAft>
                <a:spcPts val="1176"/>
              </a:spcAft>
              <a:defRPr/>
            </a:pPr>
            <a:r>
              <a:rPr lang="en-US" sz="1176">
                <a:latin typeface="Segoe UI"/>
              </a:rPr>
              <a:t>Time means money, making this an expensive proposition</a:t>
            </a:r>
          </a:p>
        </p:txBody>
      </p:sp>
      <p:sp>
        <p:nvSpPr>
          <p:cNvPr id="44" name="Text Placeholder 40">
            <a:extLst>
              <a:ext uri="{FF2B5EF4-FFF2-40B4-BE49-F238E27FC236}">
                <a16:creationId xmlns:a16="http://schemas.microsoft.com/office/drawing/2014/main" id="{D842BDD1-7F29-4A96-AD20-E8DA1F4B5108}"/>
              </a:ext>
            </a:extLst>
          </p:cNvPr>
          <p:cNvSpPr txBox="1">
            <a:spLocks/>
          </p:cNvSpPr>
          <p:nvPr/>
        </p:nvSpPr>
        <p:spPr>
          <a:xfrm>
            <a:off x="3560043" y="3228080"/>
            <a:ext cx="2046800" cy="362021"/>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spcAft>
                <a:spcPts val="1176"/>
              </a:spcAft>
              <a:defRPr/>
            </a:pPr>
            <a:r>
              <a:rPr lang="en-US" sz="1176">
                <a:latin typeface="Segoe UI"/>
              </a:rPr>
              <a:t>Deploy image to a new computer, overwriting what was originally on it</a:t>
            </a:r>
          </a:p>
        </p:txBody>
      </p:sp>
      <p:sp>
        <p:nvSpPr>
          <p:cNvPr id="8" name="Plus Sign 7">
            <a:extLst>
              <a:ext uri="{FF2B5EF4-FFF2-40B4-BE49-F238E27FC236}">
                <a16:creationId xmlns:a16="http://schemas.microsoft.com/office/drawing/2014/main" id="{F1A65525-AAB6-4A53-BB0B-1315CA1CD6CF}"/>
              </a:ext>
            </a:extLst>
          </p:cNvPr>
          <p:cNvSpPr/>
          <p:nvPr/>
        </p:nvSpPr>
        <p:spPr bwMode="auto">
          <a:xfrm>
            <a:off x="2951693" y="2371189"/>
            <a:ext cx="362021" cy="362021"/>
          </a:xfrm>
          <a:prstGeom prst="mathPlus">
            <a:avLst>
              <a:gd name="adj1" fmla="val 138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Equals 8">
            <a:extLst>
              <a:ext uri="{FF2B5EF4-FFF2-40B4-BE49-F238E27FC236}">
                <a16:creationId xmlns:a16="http://schemas.microsoft.com/office/drawing/2014/main" id="{31F627B9-4CBA-43CC-A085-63F1C5B116F9}"/>
              </a:ext>
            </a:extLst>
          </p:cNvPr>
          <p:cNvSpPr/>
          <p:nvPr/>
        </p:nvSpPr>
        <p:spPr bwMode="auto">
          <a:xfrm>
            <a:off x="5853171" y="2385054"/>
            <a:ext cx="334294" cy="334294"/>
          </a:xfrm>
          <a:prstGeom prst="mathEqual">
            <a:avLst>
              <a:gd name="adj1" fmla="val 13665"/>
              <a:gd name="adj2" fmla="val 1176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Laptop_E770" title="Icon of a laptop">
            <a:extLst>
              <a:ext uri="{FF2B5EF4-FFF2-40B4-BE49-F238E27FC236}">
                <a16:creationId xmlns:a16="http://schemas.microsoft.com/office/drawing/2014/main" id="{F97D358E-D7E2-4F9A-86C1-5FCFEFA9E515}"/>
              </a:ext>
            </a:extLst>
          </p:cNvPr>
          <p:cNvSpPr>
            <a:spLocks noChangeAspect="1" noEditPoints="1"/>
          </p:cNvSpPr>
          <p:nvPr/>
        </p:nvSpPr>
        <p:spPr bwMode="auto">
          <a:xfrm>
            <a:off x="4217739" y="2315809"/>
            <a:ext cx="708523" cy="47278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7" rIns="65893" bIns="32947" numCol="1" anchor="t" anchorCtr="0" compatLnSpc="1">
            <a:prstTxWarp prst="textNoShape">
              <a:avLst/>
            </a:prstTxWarp>
          </a:bodyPr>
          <a:lstStyle/>
          <a:p>
            <a:pPr algn="ctr" defTabSz="658911" fontAlgn="base">
              <a:defRPr/>
            </a:pPr>
            <a:endParaRPr lang="en-US" sz="649">
              <a:gradFill>
                <a:gsLst>
                  <a:gs pos="0">
                    <a:srgbClr val="505050"/>
                  </a:gs>
                  <a:gs pos="100000">
                    <a:srgbClr val="505050"/>
                  </a:gs>
                </a:gsLst>
              </a:gradFill>
              <a:latin typeface="Segoe UI"/>
            </a:endParaRPr>
          </a:p>
        </p:txBody>
      </p:sp>
      <p:grpSp>
        <p:nvGrpSpPr>
          <p:cNvPr id="73" name="Group 72">
            <a:extLst>
              <a:ext uri="{FF2B5EF4-FFF2-40B4-BE49-F238E27FC236}">
                <a16:creationId xmlns:a16="http://schemas.microsoft.com/office/drawing/2014/main" id="{53854DA1-FBD8-43D3-8AAF-86E8BDC49C96}"/>
              </a:ext>
            </a:extLst>
          </p:cNvPr>
          <p:cNvGrpSpPr/>
          <p:nvPr/>
        </p:nvGrpSpPr>
        <p:grpSpPr>
          <a:xfrm>
            <a:off x="943147" y="2134867"/>
            <a:ext cx="1478181" cy="877778"/>
            <a:chOff x="1401757" y="3301733"/>
            <a:chExt cx="2115363" cy="1256151"/>
          </a:xfrm>
        </p:grpSpPr>
        <p:sp>
          <p:nvSpPr>
            <p:cNvPr id="4" name="Rectangle 3">
              <a:extLst>
                <a:ext uri="{FF2B5EF4-FFF2-40B4-BE49-F238E27FC236}">
                  <a16:creationId xmlns:a16="http://schemas.microsoft.com/office/drawing/2014/main" id="{C2DFB69C-5220-4F3D-A60E-DFE2A357F1EE}"/>
                </a:ext>
              </a:extLst>
            </p:cNvPr>
            <p:cNvSpPr/>
            <p:nvPr/>
          </p:nvSpPr>
          <p:spPr>
            <a:xfrm>
              <a:off x="1401757" y="3873551"/>
              <a:ext cx="521745" cy="116535"/>
            </a:xfrm>
            <a:prstGeom prst="rect">
              <a:avLst/>
            </a:prstGeom>
          </p:spPr>
          <p:txBody>
            <a:bodyPr wrap="none" lIns="0" tIns="0" rIns="0" bIns="0">
              <a:spAutoFit/>
            </a:bodyPr>
            <a:lstStyle/>
            <a:p>
              <a:pPr algn="r" defTabSz="685406">
                <a:lnSpc>
                  <a:spcPct val="90000"/>
                </a:lnSpc>
                <a:spcAft>
                  <a:spcPts val="450"/>
                </a:spcAft>
                <a:defRPr/>
              </a:pPr>
              <a:r>
                <a:rPr lang="en-US" sz="588" spc="74">
                  <a:solidFill>
                    <a:srgbClr val="000000"/>
                  </a:solidFill>
                  <a:latin typeface="Segoe UI Semibold"/>
                </a:rPr>
                <a:t>DRIVERS</a:t>
              </a:r>
            </a:p>
          </p:txBody>
        </p:sp>
        <p:sp>
          <p:nvSpPr>
            <p:cNvPr id="17" name="Rectangle 16">
              <a:extLst>
                <a:ext uri="{FF2B5EF4-FFF2-40B4-BE49-F238E27FC236}">
                  <a16:creationId xmlns:a16="http://schemas.microsoft.com/office/drawing/2014/main" id="{4C6EFA5F-EE9E-4998-AE73-BA4AC579CFAD}"/>
                </a:ext>
              </a:extLst>
            </p:cNvPr>
            <p:cNvSpPr/>
            <p:nvPr/>
          </p:nvSpPr>
          <p:spPr>
            <a:xfrm>
              <a:off x="2965736" y="3873551"/>
              <a:ext cx="551384" cy="116535"/>
            </a:xfrm>
            <a:prstGeom prst="rect">
              <a:avLst/>
            </a:prstGeom>
          </p:spPr>
          <p:txBody>
            <a:bodyPr wrap="none" lIns="0" tIns="0" rIns="0" bIns="0">
              <a:spAutoFit/>
            </a:bodyPr>
            <a:lstStyle/>
            <a:p>
              <a:pPr defTabSz="685406">
                <a:lnSpc>
                  <a:spcPct val="90000"/>
                </a:lnSpc>
                <a:spcAft>
                  <a:spcPts val="450"/>
                </a:spcAft>
                <a:defRPr/>
              </a:pPr>
              <a:r>
                <a:rPr lang="en-US" sz="588" spc="74">
                  <a:solidFill>
                    <a:srgbClr val="000000"/>
                  </a:solidFill>
                  <a:latin typeface="Segoe UI Semibold"/>
                </a:rPr>
                <a:t>POLICIES</a:t>
              </a:r>
            </a:p>
          </p:txBody>
        </p:sp>
        <p:sp>
          <p:nvSpPr>
            <p:cNvPr id="18" name="Rectangle 17">
              <a:extLst>
                <a:ext uri="{FF2B5EF4-FFF2-40B4-BE49-F238E27FC236}">
                  <a16:creationId xmlns:a16="http://schemas.microsoft.com/office/drawing/2014/main" id="{B96A3C48-5E9F-42A8-B0DD-0D52D36EC5E1}"/>
                </a:ext>
              </a:extLst>
            </p:cNvPr>
            <p:cNvSpPr/>
            <p:nvPr/>
          </p:nvSpPr>
          <p:spPr>
            <a:xfrm>
              <a:off x="1983992" y="3301733"/>
              <a:ext cx="917506" cy="116535"/>
            </a:xfrm>
            <a:prstGeom prst="rect">
              <a:avLst/>
            </a:prstGeom>
          </p:spPr>
          <p:txBody>
            <a:bodyPr wrap="none" lIns="0" tIns="0" rIns="0" bIns="0">
              <a:spAutoFit/>
            </a:bodyPr>
            <a:lstStyle/>
            <a:p>
              <a:pPr algn="ctr" defTabSz="685406">
                <a:lnSpc>
                  <a:spcPct val="90000"/>
                </a:lnSpc>
                <a:spcAft>
                  <a:spcPts val="450"/>
                </a:spcAft>
                <a:defRPr/>
              </a:pPr>
              <a:r>
                <a:rPr lang="en-US" sz="588" spc="74">
                  <a:solidFill>
                    <a:srgbClr val="000000"/>
                  </a:solidFill>
                  <a:latin typeface="Segoe UI Semibold"/>
                </a:rPr>
                <a:t>OFFICE &amp; APPS</a:t>
              </a:r>
            </a:p>
          </p:txBody>
        </p:sp>
        <p:sp>
          <p:nvSpPr>
            <p:cNvPr id="20" name="Rectangle 19">
              <a:extLst>
                <a:ext uri="{FF2B5EF4-FFF2-40B4-BE49-F238E27FC236}">
                  <a16:creationId xmlns:a16="http://schemas.microsoft.com/office/drawing/2014/main" id="{5470023D-F9E3-4C03-9398-8A6684533031}"/>
                </a:ext>
              </a:extLst>
            </p:cNvPr>
            <p:cNvSpPr/>
            <p:nvPr/>
          </p:nvSpPr>
          <p:spPr>
            <a:xfrm>
              <a:off x="2146408" y="4441349"/>
              <a:ext cx="592676" cy="116535"/>
            </a:xfrm>
            <a:prstGeom prst="rect">
              <a:avLst/>
            </a:prstGeom>
          </p:spPr>
          <p:txBody>
            <a:bodyPr wrap="none" lIns="0" tIns="0" rIns="0" bIns="0">
              <a:spAutoFit/>
            </a:bodyPr>
            <a:lstStyle/>
            <a:p>
              <a:pPr algn="ctr" defTabSz="685406">
                <a:lnSpc>
                  <a:spcPct val="90000"/>
                </a:lnSpc>
                <a:spcAft>
                  <a:spcPts val="450"/>
                </a:spcAft>
                <a:defRPr/>
              </a:pPr>
              <a:r>
                <a:rPr lang="en-US" sz="588" spc="74">
                  <a:solidFill>
                    <a:srgbClr val="000000"/>
                  </a:solidFill>
                  <a:latin typeface="Segoe UI Semibold"/>
                </a:rPr>
                <a:t>SETTINGS</a:t>
              </a:r>
            </a:p>
          </p:txBody>
        </p:sp>
        <p:grpSp>
          <p:nvGrpSpPr>
            <p:cNvPr id="68" name="Group 67">
              <a:extLst>
                <a:ext uri="{FF2B5EF4-FFF2-40B4-BE49-F238E27FC236}">
                  <a16:creationId xmlns:a16="http://schemas.microsoft.com/office/drawing/2014/main" id="{0EABD9E1-20AE-4E43-88DC-695F3C4A25ED}"/>
                </a:ext>
              </a:extLst>
            </p:cNvPr>
            <p:cNvGrpSpPr/>
            <p:nvPr/>
          </p:nvGrpSpPr>
          <p:grpSpPr>
            <a:xfrm>
              <a:off x="2013752" y="3513089"/>
              <a:ext cx="857984" cy="831721"/>
              <a:chOff x="2615659" y="3736898"/>
              <a:chExt cx="1502070" cy="1456092"/>
            </a:xfrm>
          </p:grpSpPr>
          <p:sp>
            <p:nvSpPr>
              <p:cNvPr id="66" name="Oval 65">
                <a:extLst>
                  <a:ext uri="{FF2B5EF4-FFF2-40B4-BE49-F238E27FC236}">
                    <a16:creationId xmlns:a16="http://schemas.microsoft.com/office/drawing/2014/main" id="{D6A7D0C5-6BFA-4744-B7D6-3460688701A0}"/>
                  </a:ext>
                </a:extLst>
              </p:cNvPr>
              <p:cNvSpPr/>
              <p:nvPr/>
            </p:nvSpPr>
            <p:spPr bwMode="auto">
              <a:xfrm>
                <a:off x="2806187" y="3881447"/>
                <a:ext cx="1144577" cy="1144577"/>
              </a:xfrm>
              <a:prstGeom prst="ellipse">
                <a:avLst/>
              </a:prstGeom>
              <a:no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588"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9" name="Oval 68">
                <a:extLst>
                  <a:ext uri="{FF2B5EF4-FFF2-40B4-BE49-F238E27FC236}">
                    <a16:creationId xmlns:a16="http://schemas.microsoft.com/office/drawing/2014/main" id="{DC1B3A93-B9DF-445D-9AFF-3202EA76BC6C}"/>
                  </a:ext>
                </a:extLst>
              </p:cNvPr>
              <p:cNvSpPr/>
              <p:nvPr/>
            </p:nvSpPr>
            <p:spPr bwMode="auto">
              <a:xfrm>
                <a:off x="2615659" y="4286768"/>
                <a:ext cx="333935" cy="333935"/>
              </a:xfrm>
              <a:prstGeom prst="ellipse">
                <a:avLst/>
              </a:prstGeom>
              <a:solidFill>
                <a:schemeClr val="bg1"/>
              </a:solid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588"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70" name="Oval 69">
                <a:extLst>
                  <a:ext uri="{FF2B5EF4-FFF2-40B4-BE49-F238E27FC236}">
                    <a16:creationId xmlns:a16="http://schemas.microsoft.com/office/drawing/2014/main" id="{319DCAAC-53DE-4436-B114-DD370E7394BA}"/>
                  </a:ext>
                </a:extLst>
              </p:cNvPr>
              <p:cNvSpPr/>
              <p:nvPr/>
            </p:nvSpPr>
            <p:spPr bwMode="auto">
              <a:xfrm>
                <a:off x="3783794" y="4286768"/>
                <a:ext cx="333935" cy="333935"/>
              </a:xfrm>
              <a:prstGeom prst="ellipse">
                <a:avLst/>
              </a:prstGeom>
              <a:solidFill>
                <a:schemeClr val="bg1"/>
              </a:solid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588"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71" name="Oval 70">
                <a:extLst>
                  <a:ext uri="{FF2B5EF4-FFF2-40B4-BE49-F238E27FC236}">
                    <a16:creationId xmlns:a16="http://schemas.microsoft.com/office/drawing/2014/main" id="{29709314-819E-4F0B-8351-5D92FCBA4ACF}"/>
                  </a:ext>
                </a:extLst>
              </p:cNvPr>
              <p:cNvSpPr/>
              <p:nvPr/>
            </p:nvSpPr>
            <p:spPr bwMode="auto">
              <a:xfrm>
                <a:off x="3211504" y="3736898"/>
                <a:ext cx="333935" cy="333935"/>
              </a:xfrm>
              <a:prstGeom prst="ellipse">
                <a:avLst/>
              </a:prstGeom>
              <a:solidFill>
                <a:schemeClr val="bg1"/>
              </a:solid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588"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72" name="Oval 71">
                <a:extLst>
                  <a:ext uri="{FF2B5EF4-FFF2-40B4-BE49-F238E27FC236}">
                    <a16:creationId xmlns:a16="http://schemas.microsoft.com/office/drawing/2014/main" id="{7F6EB4B9-42F0-4134-B06A-DB86E7DC44E1}"/>
                  </a:ext>
                </a:extLst>
              </p:cNvPr>
              <p:cNvSpPr/>
              <p:nvPr/>
            </p:nvSpPr>
            <p:spPr bwMode="auto">
              <a:xfrm>
                <a:off x="3211504" y="4859055"/>
                <a:ext cx="333935" cy="333935"/>
              </a:xfrm>
              <a:prstGeom prst="ellipse">
                <a:avLst/>
              </a:prstGeom>
              <a:solidFill>
                <a:schemeClr val="bg1"/>
              </a:solidFill>
              <a:ln w="254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588"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grpSp>
        <p:nvGrpSpPr>
          <p:cNvPr id="79" name="Group 78">
            <a:extLst>
              <a:ext uri="{FF2B5EF4-FFF2-40B4-BE49-F238E27FC236}">
                <a16:creationId xmlns:a16="http://schemas.microsoft.com/office/drawing/2014/main" id="{DBC33E92-E81A-4154-8439-3E1D220981E3}"/>
              </a:ext>
            </a:extLst>
          </p:cNvPr>
          <p:cNvGrpSpPr/>
          <p:nvPr/>
        </p:nvGrpSpPr>
        <p:grpSpPr>
          <a:xfrm>
            <a:off x="7203553" y="2315810"/>
            <a:ext cx="506228" cy="472781"/>
            <a:chOff x="9649480" y="3578845"/>
            <a:chExt cx="688505" cy="643014"/>
          </a:xfrm>
        </p:grpSpPr>
        <p:grpSp>
          <p:nvGrpSpPr>
            <p:cNvPr id="78" name="Group 77">
              <a:extLst>
                <a:ext uri="{FF2B5EF4-FFF2-40B4-BE49-F238E27FC236}">
                  <a16:creationId xmlns:a16="http://schemas.microsoft.com/office/drawing/2014/main" id="{16927C63-13B1-4ED2-9F13-92AFC49A32F0}"/>
                </a:ext>
              </a:extLst>
            </p:cNvPr>
            <p:cNvGrpSpPr/>
            <p:nvPr/>
          </p:nvGrpSpPr>
          <p:grpSpPr>
            <a:xfrm>
              <a:off x="9649480" y="3578845"/>
              <a:ext cx="688505" cy="643014"/>
              <a:chOff x="9649480" y="3578845"/>
              <a:chExt cx="688505" cy="643014"/>
            </a:xfrm>
          </p:grpSpPr>
          <p:sp>
            <p:nvSpPr>
              <p:cNvPr id="75" name="AlarmClock_E919" title="Icon of an alarm clock">
                <a:extLst>
                  <a:ext uri="{FF2B5EF4-FFF2-40B4-BE49-F238E27FC236}">
                    <a16:creationId xmlns:a16="http://schemas.microsoft.com/office/drawing/2014/main" id="{CE06397F-9F0E-4A07-A7F1-AAF16705A22B}"/>
                  </a:ext>
                </a:extLst>
              </p:cNvPr>
              <p:cNvSpPr>
                <a:spLocks noChangeAspect="1" noEditPoints="1"/>
              </p:cNvSpPr>
              <p:nvPr/>
            </p:nvSpPr>
            <p:spPr bwMode="auto">
              <a:xfrm>
                <a:off x="9649480" y="3578845"/>
                <a:ext cx="688505" cy="643014"/>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7" rIns="65893" bIns="32947" numCol="1" anchor="t" anchorCtr="0" compatLnSpc="1">
                <a:prstTxWarp prst="textNoShape">
                  <a:avLst/>
                </a:prstTxWarp>
              </a:bodyPr>
              <a:lstStyle/>
              <a:p>
                <a:pPr algn="ctr" defTabSz="658911" fontAlgn="base">
                  <a:defRPr/>
                </a:pPr>
                <a:endParaRPr lang="en-US" sz="1225">
                  <a:solidFill>
                    <a:srgbClr val="505050"/>
                  </a:solidFill>
                  <a:latin typeface="Segoe UI"/>
                </a:endParaRPr>
              </a:p>
            </p:txBody>
          </p:sp>
          <p:sp>
            <p:nvSpPr>
              <p:cNvPr id="76" name="Oval 75">
                <a:extLst>
                  <a:ext uri="{FF2B5EF4-FFF2-40B4-BE49-F238E27FC236}">
                    <a16:creationId xmlns:a16="http://schemas.microsoft.com/office/drawing/2014/main" id="{C6030670-16B0-4E8B-BD2A-175BC613F33D}"/>
                  </a:ext>
                </a:extLst>
              </p:cNvPr>
              <p:cNvSpPr/>
              <p:nvPr/>
            </p:nvSpPr>
            <p:spPr bwMode="auto">
              <a:xfrm>
                <a:off x="9739689" y="3678227"/>
                <a:ext cx="508087" cy="508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7" name="Money_3" title="Icon of a dollar sign">
              <a:extLst>
                <a:ext uri="{FF2B5EF4-FFF2-40B4-BE49-F238E27FC236}">
                  <a16:creationId xmlns:a16="http://schemas.microsoft.com/office/drawing/2014/main" id="{48B94FB5-34FC-43C5-80FF-EB38E0EED675}"/>
                </a:ext>
              </a:extLst>
            </p:cNvPr>
            <p:cNvSpPr>
              <a:spLocks noChangeAspect="1" noEditPoints="1"/>
            </p:cNvSpPr>
            <p:nvPr/>
          </p:nvSpPr>
          <p:spPr bwMode="auto">
            <a:xfrm>
              <a:off x="9894718" y="3737603"/>
              <a:ext cx="198029" cy="358477"/>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7" rIns="65893" bIns="32947" numCol="1" anchor="t" anchorCtr="0" compatLnSpc="1">
              <a:prstTxWarp prst="textNoShape">
                <a:avLst/>
              </a:prstTxWarp>
            </a:bodyPr>
            <a:lstStyle/>
            <a:p>
              <a:pPr algn="ctr" defTabSz="658911" fontAlgn="base">
                <a:defRPr/>
              </a:pPr>
              <a:endParaRPr lang="en-US" sz="1225">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190103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Modern Windows deployment // </a:t>
            </a:r>
            <a:r>
              <a:rPr lang="en-US">
                <a:solidFill>
                  <a:schemeClr val="accent1"/>
                </a:solidFill>
              </a:rPr>
              <a:t>The new way</a:t>
            </a:r>
          </a:p>
        </p:txBody>
      </p:sp>
      <p:sp>
        <p:nvSpPr>
          <p:cNvPr id="18" name="Text Placeholder 6">
            <a:extLst>
              <a:ext uri="{FF2B5EF4-FFF2-40B4-BE49-F238E27FC236}">
                <a16:creationId xmlns:a16="http://schemas.microsoft.com/office/drawing/2014/main" id="{3BCC186C-EF91-4664-9910-0147EAD593D7}"/>
              </a:ext>
            </a:extLst>
          </p:cNvPr>
          <p:cNvSpPr txBox="1">
            <a:spLocks/>
          </p:cNvSpPr>
          <p:nvPr/>
        </p:nvSpPr>
        <p:spPr>
          <a:xfrm>
            <a:off x="658564" y="3228080"/>
            <a:ext cx="2046800" cy="362021"/>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spcBef>
                <a:spcPts val="1176"/>
              </a:spcBef>
              <a:defRPr/>
            </a:pPr>
            <a:r>
              <a:rPr lang="en-US" sz="1176">
                <a:latin typeface="Segoe UI"/>
              </a:rPr>
              <a:t>Un-box and turn on </a:t>
            </a:r>
            <a:br>
              <a:rPr lang="en-US" sz="1176">
                <a:latin typeface="Segoe UI"/>
              </a:rPr>
            </a:br>
            <a:r>
              <a:rPr lang="en-US" sz="1176">
                <a:latin typeface="Segoe UI"/>
              </a:rPr>
              <a:t>off-the-shelf Windows PC</a:t>
            </a:r>
          </a:p>
        </p:txBody>
      </p:sp>
      <p:sp>
        <p:nvSpPr>
          <p:cNvPr id="19" name="Text Placeholder 39">
            <a:extLst>
              <a:ext uri="{FF2B5EF4-FFF2-40B4-BE49-F238E27FC236}">
                <a16:creationId xmlns:a16="http://schemas.microsoft.com/office/drawing/2014/main" id="{FD1B80E8-13CB-40CE-A1DE-C0A03A79D7D6}"/>
              </a:ext>
            </a:extLst>
          </p:cNvPr>
          <p:cNvSpPr txBox="1">
            <a:spLocks/>
          </p:cNvSpPr>
          <p:nvPr/>
        </p:nvSpPr>
        <p:spPr>
          <a:xfrm>
            <a:off x="6433793" y="3228080"/>
            <a:ext cx="2045748" cy="36189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spcBef>
                <a:spcPts val="1176"/>
              </a:spcBef>
              <a:spcAft>
                <a:spcPts val="0"/>
              </a:spcAft>
              <a:defRPr/>
            </a:pPr>
            <a:r>
              <a:rPr lang="en-US" sz="1176">
                <a:latin typeface="Segoe UI"/>
              </a:rPr>
              <a:t>Device is ready </a:t>
            </a:r>
            <a:br>
              <a:rPr lang="en-US" sz="1176">
                <a:latin typeface="Segoe UI"/>
              </a:rPr>
            </a:br>
            <a:r>
              <a:rPr lang="en-US" sz="1176">
                <a:latin typeface="Segoe UI"/>
              </a:rPr>
              <a:t>for productive use</a:t>
            </a:r>
          </a:p>
        </p:txBody>
      </p:sp>
      <p:sp>
        <p:nvSpPr>
          <p:cNvPr id="20" name="Text Placeholder 40">
            <a:extLst>
              <a:ext uri="{FF2B5EF4-FFF2-40B4-BE49-F238E27FC236}">
                <a16:creationId xmlns:a16="http://schemas.microsoft.com/office/drawing/2014/main" id="{F7BC80B6-9A45-4252-AE5E-F3C5FC99D032}"/>
              </a:ext>
            </a:extLst>
          </p:cNvPr>
          <p:cNvSpPr txBox="1">
            <a:spLocks/>
          </p:cNvSpPr>
          <p:nvPr/>
        </p:nvSpPr>
        <p:spPr>
          <a:xfrm>
            <a:off x="3560043" y="3228080"/>
            <a:ext cx="2046800" cy="362021"/>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spcBef>
                <a:spcPts val="1176"/>
              </a:spcBef>
              <a:defRPr/>
            </a:pPr>
            <a:r>
              <a:rPr lang="en-US" sz="1176">
                <a:latin typeface="Segoe UI"/>
              </a:rPr>
              <a:t>Transform with minimal </a:t>
            </a:r>
            <a:br>
              <a:rPr lang="en-US" sz="1176">
                <a:latin typeface="Segoe UI"/>
              </a:rPr>
            </a:br>
            <a:r>
              <a:rPr lang="en-US" sz="1176">
                <a:latin typeface="Segoe UI"/>
              </a:rPr>
              <a:t>user interaction</a:t>
            </a:r>
          </a:p>
        </p:txBody>
      </p:sp>
      <p:sp>
        <p:nvSpPr>
          <p:cNvPr id="22" name="Plus Sign 21">
            <a:extLst>
              <a:ext uri="{FF2B5EF4-FFF2-40B4-BE49-F238E27FC236}">
                <a16:creationId xmlns:a16="http://schemas.microsoft.com/office/drawing/2014/main" id="{95BBFBA1-012F-4A58-85A8-309FFD68CA6A}"/>
              </a:ext>
            </a:extLst>
          </p:cNvPr>
          <p:cNvSpPr/>
          <p:nvPr/>
        </p:nvSpPr>
        <p:spPr bwMode="auto">
          <a:xfrm>
            <a:off x="2951693" y="2371189"/>
            <a:ext cx="362021" cy="362021"/>
          </a:xfrm>
          <a:prstGeom prst="mathPlus">
            <a:avLst>
              <a:gd name="adj1" fmla="val 138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Equals 22">
            <a:extLst>
              <a:ext uri="{FF2B5EF4-FFF2-40B4-BE49-F238E27FC236}">
                <a16:creationId xmlns:a16="http://schemas.microsoft.com/office/drawing/2014/main" id="{59426114-4911-4339-AEC5-F7EB413C2B9F}"/>
              </a:ext>
            </a:extLst>
          </p:cNvPr>
          <p:cNvSpPr/>
          <p:nvPr/>
        </p:nvSpPr>
        <p:spPr bwMode="auto">
          <a:xfrm>
            <a:off x="5853171" y="2385054"/>
            <a:ext cx="334294" cy="334294"/>
          </a:xfrm>
          <a:prstGeom prst="mathEqual">
            <a:avLst>
              <a:gd name="adj1" fmla="val 13665"/>
              <a:gd name="adj2" fmla="val 1176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Laptop_E770" title="Icon of a laptop">
            <a:extLst>
              <a:ext uri="{FF2B5EF4-FFF2-40B4-BE49-F238E27FC236}">
                <a16:creationId xmlns:a16="http://schemas.microsoft.com/office/drawing/2014/main" id="{9058227A-D216-401B-8172-29692EA707E2}"/>
              </a:ext>
            </a:extLst>
          </p:cNvPr>
          <p:cNvSpPr>
            <a:spLocks noChangeAspect="1" noEditPoints="1"/>
          </p:cNvSpPr>
          <p:nvPr/>
        </p:nvSpPr>
        <p:spPr bwMode="auto">
          <a:xfrm>
            <a:off x="1327703" y="2315809"/>
            <a:ext cx="708523" cy="47278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7" rIns="65893" bIns="32947" numCol="1" anchor="t" anchorCtr="0" compatLnSpc="1">
            <a:prstTxWarp prst="textNoShape">
              <a:avLst/>
            </a:prstTxWarp>
          </a:bodyPr>
          <a:lstStyle/>
          <a:p>
            <a:pPr algn="ctr" defTabSz="658911" fontAlgn="base">
              <a:defRPr/>
            </a:pPr>
            <a:endParaRPr lang="en-US" sz="649">
              <a:gradFill>
                <a:gsLst>
                  <a:gs pos="0">
                    <a:srgbClr val="505050"/>
                  </a:gs>
                  <a:gs pos="100000">
                    <a:srgbClr val="505050"/>
                  </a:gs>
                </a:gsLst>
              </a:gradFill>
              <a:latin typeface="Segoe UI"/>
            </a:endParaRPr>
          </a:p>
        </p:txBody>
      </p:sp>
      <p:sp>
        <p:nvSpPr>
          <p:cNvPr id="46" name="rocket" title="Icon of a rocket">
            <a:extLst>
              <a:ext uri="{FF2B5EF4-FFF2-40B4-BE49-F238E27FC236}">
                <a16:creationId xmlns:a16="http://schemas.microsoft.com/office/drawing/2014/main" id="{2AF6502B-3BD6-4E61-9CC2-746826D4FC82}"/>
              </a:ext>
            </a:extLst>
          </p:cNvPr>
          <p:cNvSpPr>
            <a:spLocks noChangeAspect="1" noEditPoints="1"/>
          </p:cNvSpPr>
          <p:nvPr/>
        </p:nvSpPr>
        <p:spPr bwMode="auto">
          <a:xfrm>
            <a:off x="4331025" y="2316085"/>
            <a:ext cx="481952" cy="472505"/>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54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7" rIns="65893" bIns="32947" numCol="1" anchor="t" anchorCtr="0" compatLnSpc="1">
            <a:prstTxWarp prst="textNoShape">
              <a:avLst/>
            </a:prstTxWarp>
          </a:bodyPr>
          <a:lstStyle/>
          <a:p>
            <a:pPr algn="ctr" defTabSz="658911" fontAlgn="base">
              <a:defRPr/>
            </a:pPr>
            <a:endParaRPr lang="en-US" sz="1225">
              <a:gradFill>
                <a:gsLst>
                  <a:gs pos="0">
                    <a:srgbClr val="505050"/>
                  </a:gs>
                  <a:gs pos="100000">
                    <a:srgbClr val="505050"/>
                  </a:gs>
                </a:gsLst>
              </a:gradFill>
              <a:latin typeface="Segoe UI"/>
            </a:endParaRPr>
          </a:p>
        </p:txBody>
      </p:sp>
      <p:sp>
        <p:nvSpPr>
          <p:cNvPr id="47" name="people_4" title="Icon of a person">
            <a:extLst>
              <a:ext uri="{FF2B5EF4-FFF2-40B4-BE49-F238E27FC236}">
                <a16:creationId xmlns:a16="http://schemas.microsoft.com/office/drawing/2014/main" id="{6AC45D0B-C079-493B-8BBC-57688F3A1A49}"/>
              </a:ext>
            </a:extLst>
          </p:cNvPr>
          <p:cNvSpPr>
            <a:spLocks noChangeAspect="1" noEditPoints="1"/>
          </p:cNvSpPr>
          <p:nvPr/>
        </p:nvSpPr>
        <p:spPr bwMode="auto">
          <a:xfrm>
            <a:off x="7246794" y="2319322"/>
            <a:ext cx="419745" cy="46926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7" rIns="65893" bIns="32947" numCol="1" anchor="t" anchorCtr="0" compatLnSpc="1">
            <a:prstTxWarp prst="textNoShape">
              <a:avLst/>
            </a:prstTxWarp>
          </a:bodyPr>
          <a:lstStyle/>
          <a:p>
            <a:pPr algn="ctr" defTabSz="658911" fontAlgn="base">
              <a:defRPr/>
            </a:pPr>
            <a:endParaRPr lang="en-US" sz="1225">
              <a:solidFill>
                <a:srgbClr val="505050"/>
              </a:solidFill>
              <a:latin typeface="Segoe UI"/>
            </a:endParaRPr>
          </a:p>
        </p:txBody>
      </p:sp>
    </p:spTree>
    <p:extLst>
      <p:ext uri="{BB962C8B-B14F-4D97-AF65-F5344CB8AC3E}">
        <p14:creationId xmlns:p14="http://schemas.microsoft.com/office/powerpoint/2010/main" val="45832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635646"/>
            <a:ext cx="6809467" cy="1015159"/>
          </a:xfrm>
        </p:spPr>
        <p:txBody>
          <a:bodyPr/>
          <a:lstStyle/>
          <a:p>
            <a:r>
              <a:rPr lang="en-US" dirty="0"/>
              <a:t>Windows Autopilot</a:t>
            </a:r>
            <a:br>
              <a:rPr lang="en-US" dirty="0"/>
            </a:br>
            <a:r>
              <a:rPr lang="en-US" spc="0" dirty="0">
                <a:solidFill>
                  <a:schemeClr val="accent1"/>
                </a:solidFill>
              </a:rPr>
              <a:t>User-Driven Hybrid Azure AD join</a:t>
            </a:r>
            <a:endParaRPr lang="en-US" sz="4500" dirty="0"/>
          </a:p>
        </p:txBody>
      </p:sp>
    </p:spTree>
    <p:extLst>
      <p:ext uri="{BB962C8B-B14F-4D97-AF65-F5344CB8AC3E}">
        <p14:creationId xmlns:p14="http://schemas.microsoft.com/office/powerpoint/2010/main" val="243052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038" y="328472"/>
            <a:ext cx="8677337" cy="556646"/>
          </a:xfrm>
        </p:spPr>
        <p:txBody>
          <a:bodyPr/>
          <a:lstStyle/>
          <a:p>
            <a:r>
              <a:rPr lang="en-US" dirty="0"/>
              <a:t>Windows Autopilot // </a:t>
            </a:r>
            <a:r>
              <a:rPr lang="en-US" dirty="0">
                <a:solidFill>
                  <a:schemeClr val="accent1"/>
                </a:solidFill>
              </a:rPr>
              <a:t>User-Driven deployment with Hybrid Azure AD</a:t>
            </a:r>
            <a:endParaRPr lang="en-US" dirty="0"/>
          </a:p>
        </p:txBody>
      </p:sp>
      <p:sp>
        <p:nvSpPr>
          <p:cNvPr id="21" name="TextBox 20">
            <a:extLst>
              <a:ext uri="{FF2B5EF4-FFF2-40B4-BE49-F238E27FC236}">
                <a16:creationId xmlns:a16="http://schemas.microsoft.com/office/drawing/2014/main" id="{05756806-E4A5-4790-8928-969F86145692}"/>
              </a:ext>
            </a:extLst>
          </p:cNvPr>
          <p:cNvSpPr txBox="1"/>
          <p:nvPr/>
        </p:nvSpPr>
        <p:spPr>
          <a:xfrm>
            <a:off x="372235" y="1604216"/>
            <a:ext cx="4115726" cy="1040798"/>
          </a:xfrm>
          <a:prstGeom prst="rect">
            <a:avLst/>
          </a:prstGeom>
          <a:noFill/>
        </p:spPr>
        <p:txBody>
          <a:bodyPr wrap="square" lIns="0" tIns="0" rIns="0" bIns="0" rtlCol="0">
            <a:spAutoFit/>
          </a:bodyPr>
          <a:lstStyle/>
          <a:p>
            <a:pPr defTabSz="685406">
              <a:spcBef>
                <a:spcPts val="1029"/>
              </a:spcBef>
              <a:defRPr/>
            </a:pPr>
            <a:r>
              <a:rPr lang="en-US" sz="1176">
                <a:solidFill>
                  <a:srgbClr val="0078D7"/>
                </a:solidFill>
                <a:latin typeface="Segoe UI Semibold" panose="020B0702040204020203" pitchFamily="34" charset="0"/>
                <a:cs typeface="Segoe UI Semibold" panose="020B0702040204020203" pitchFamily="34" charset="0"/>
              </a:rPr>
              <a:t>Prerequisites:</a:t>
            </a:r>
            <a:endParaRPr lang="en-US" sz="1176">
              <a:solidFill>
                <a:srgbClr val="282828"/>
              </a:solidFill>
              <a:latin typeface="Segoe UI Semibold" panose="020B0702040204020203" pitchFamily="34" charset="0"/>
              <a:cs typeface="Segoe UI Semibold" panose="020B0702040204020203" pitchFamily="34" charset="0"/>
            </a:endParaRPr>
          </a:p>
          <a:p>
            <a:pPr defTabSz="685406">
              <a:spcBef>
                <a:spcPts val="1029"/>
              </a:spcBef>
              <a:defRPr/>
            </a:pPr>
            <a:r>
              <a:rPr lang="en-US" sz="1029">
                <a:solidFill>
                  <a:srgbClr val="282828"/>
                </a:solidFill>
                <a:latin typeface="Segoe UI"/>
              </a:rPr>
              <a:t>Windows 10 version 1809</a:t>
            </a:r>
          </a:p>
          <a:p>
            <a:pPr defTabSz="685406">
              <a:spcBef>
                <a:spcPts val="1029"/>
              </a:spcBef>
              <a:defRPr/>
            </a:pPr>
            <a:r>
              <a:rPr lang="en-US" sz="1029">
                <a:solidFill>
                  <a:srgbClr val="282828"/>
                </a:solidFill>
                <a:latin typeface="Segoe UI"/>
              </a:rPr>
              <a:t>Azure Active Directory Premium</a:t>
            </a:r>
          </a:p>
          <a:p>
            <a:pPr defTabSz="685406">
              <a:spcBef>
                <a:spcPts val="1029"/>
              </a:spcBef>
              <a:defRPr/>
            </a:pPr>
            <a:r>
              <a:rPr lang="en-US" sz="1029">
                <a:solidFill>
                  <a:srgbClr val="282828"/>
                </a:solidFill>
                <a:latin typeface="Segoe UI"/>
              </a:rPr>
              <a:t>Microsoft Intune </a:t>
            </a:r>
          </a:p>
        </p:txBody>
      </p:sp>
      <p:sp>
        <p:nvSpPr>
          <p:cNvPr id="22" name="TextBox 21">
            <a:extLst>
              <a:ext uri="{FF2B5EF4-FFF2-40B4-BE49-F238E27FC236}">
                <a16:creationId xmlns:a16="http://schemas.microsoft.com/office/drawing/2014/main" id="{1AAAE77D-0025-4EF0-A591-34C61BF09547}"/>
              </a:ext>
            </a:extLst>
          </p:cNvPr>
          <p:cNvSpPr txBox="1"/>
          <p:nvPr/>
        </p:nvSpPr>
        <p:spPr>
          <a:xfrm>
            <a:off x="4874315" y="1604216"/>
            <a:ext cx="3947532" cy="1772408"/>
          </a:xfrm>
          <a:prstGeom prst="rect">
            <a:avLst/>
          </a:prstGeom>
          <a:noFill/>
        </p:spPr>
        <p:txBody>
          <a:bodyPr wrap="square" lIns="0" tIns="0" rIns="0" bIns="0" rtlCol="0">
            <a:spAutoFit/>
          </a:bodyPr>
          <a:lstStyle/>
          <a:p>
            <a:pPr defTabSz="685406">
              <a:spcBef>
                <a:spcPts val="1029"/>
              </a:spcBef>
              <a:defRPr/>
            </a:pPr>
            <a:r>
              <a:rPr lang="en-US" sz="1176">
                <a:solidFill>
                  <a:srgbClr val="0078D7"/>
                </a:solidFill>
                <a:latin typeface="Segoe UI Semibold" panose="020B0702040204020203" pitchFamily="34" charset="0"/>
                <a:cs typeface="Segoe UI Semibold" panose="020B0702040204020203" pitchFamily="34" charset="0"/>
              </a:rPr>
              <a:t>Steps:</a:t>
            </a:r>
          </a:p>
          <a:p>
            <a:pPr marL="335951" indent="-335951" defTabSz="685406">
              <a:spcBef>
                <a:spcPts val="1029"/>
              </a:spcBef>
              <a:buFont typeface="+mj-lt"/>
              <a:buAutoNum type="arabicPeriod"/>
              <a:defRPr/>
            </a:pPr>
            <a:r>
              <a:rPr lang="en-US" sz="1029">
                <a:solidFill>
                  <a:srgbClr val="282828"/>
                </a:solidFill>
                <a:latin typeface="Segoe UI"/>
              </a:rPr>
              <a:t>Set up ODJ connector from AD to Intune</a:t>
            </a:r>
          </a:p>
          <a:p>
            <a:pPr marL="335951" indent="-335951" defTabSz="685406">
              <a:spcBef>
                <a:spcPts val="1029"/>
              </a:spcBef>
              <a:buFont typeface="+mj-lt"/>
              <a:buAutoNum type="arabicPeriod"/>
              <a:defRPr/>
            </a:pPr>
            <a:r>
              <a:rPr lang="en-US" sz="1029">
                <a:solidFill>
                  <a:srgbClr val="282828"/>
                </a:solidFill>
                <a:latin typeface="Segoe UI"/>
              </a:rPr>
              <a:t>Device connected to corporate network</a:t>
            </a:r>
          </a:p>
          <a:p>
            <a:pPr marL="335951" indent="-335951" defTabSz="685406">
              <a:spcBef>
                <a:spcPts val="1029"/>
              </a:spcBef>
              <a:buFont typeface="+mj-lt"/>
              <a:buAutoNum type="arabicPeriod"/>
              <a:defRPr/>
            </a:pPr>
            <a:r>
              <a:rPr lang="en-US" sz="1029">
                <a:solidFill>
                  <a:srgbClr val="282828"/>
                </a:solidFill>
                <a:latin typeface="Segoe UI"/>
              </a:rPr>
              <a:t>Register device with Windows Autopilot</a:t>
            </a:r>
          </a:p>
          <a:p>
            <a:pPr marL="335951" indent="-335951" defTabSz="685406">
              <a:spcBef>
                <a:spcPts val="1029"/>
              </a:spcBef>
              <a:buFont typeface="+mj-lt"/>
              <a:buAutoNum type="arabicPeriod"/>
              <a:defRPr/>
            </a:pPr>
            <a:r>
              <a:rPr lang="en-US" sz="1029">
                <a:solidFill>
                  <a:srgbClr val="282828"/>
                </a:solidFill>
                <a:latin typeface="Segoe UI"/>
              </a:rPr>
              <a:t>Assign Intune Autopilot Profile configured for </a:t>
            </a:r>
            <a:br>
              <a:rPr lang="en-US" sz="1029">
                <a:solidFill>
                  <a:srgbClr val="282828"/>
                </a:solidFill>
                <a:latin typeface="Segoe UI"/>
              </a:rPr>
            </a:br>
            <a:r>
              <a:rPr lang="en-US" sz="1029">
                <a:solidFill>
                  <a:srgbClr val="282828"/>
                </a:solidFill>
                <a:latin typeface="Segoe UI"/>
              </a:rPr>
              <a:t>Hybrid Azure AD join</a:t>
            </a:r>
          </a:p>
          <a:p>
            <a:pPr marL="335951" indent="-335951" defTabSz="685406">
              <a:spcBef>
                <a:spcPts val="1029"/>
              </a:spcBef>
              <a:buFont typeface="+mj-lt"/>
              <a:buAutoNum type="arabicPeriod"/>
              <a:defRPr/>
            </a:pPr>
            <a:r>
              <a:rPr lang="en-US" sz="1029">
                <a:solidFill>
                  <a:srgbClr val="282828"/>
                </a:solidFill>
                <a:latin typeface="Segoe UI"/>
              </a:rPr>
              <a:t>Boot device</a:t>
            </a:r>
          </a:p>
        </p:txBody>
      </p:sp>
      <p:cxnSp>
        <p:nvCxnSpPr>
          <p:cNvPr id="23" name="Straight Connector 22">
            <a:extLst>
              <a:ext uri="{FF2B5EF4-FFF2-40B4-BE49-F238E27FC236}">
                <a16:creationId xmlns:a16="http://schemas.microsoft.com/office/drawing/2014/main" id="{364F5668-497C-4692-B867-F2E0B8ECB459}"/>
              </a:ext>
            </a:extLst>
          </p:cNvPr>
          <p:cNvCxnSpPr>
            <a:cxnSpLocks/>
          </p:cNvCxnSpPr>
          <p:nvPr/>
        </p:nvCxnSpPr>
        <p:spPr>
          <a:xfrm>
            <a:off x="4572000" y="1119674"/>
            <a:ext cx="0" cy="3697808"/>
          </a:xfrm>
          <a:prstGeom prst="line">
            <a:avLst/>
          </a:prstGeom>
          <a:ln w="15875" cap="rnd">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77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07392DBE-8CEF-4CB8-8EA0-26D761DDD455}"/>
              </a:ext>
            </a:extLst>
          </p:cNvPr>
          <p:cNvGrpSpPr/>
          <p:nvPr/>
        </p:nvGrpSpPr>
        <p:grpSpPr>
          <a:xfrm>
            <a:off x="535203" y="3887661"/>
            <a:ext cx="700270" cy="622913"/>
            <a:chOff x="964713" y="5592186"/>
            <a:chExt cx="952415" cy="847204"/>
          </a:xfrm>
        </p:grpSpPr>
        <p:sp>
          <p:nvSpPr>
            <p:cNvPr id="218" name="TextBox 217">
              <a:extLst>
                <a:ext uri="{FF2B5EF4-FFF2-40B4-BE49-F238E27FC236}">
                  <a16:creationId xmlns:a16="http://schemas.microsoft.com/office/drawing/2014/main" id="{A7E37089-1066-4C86-92E0-37CDA82A3247}"/>
                </a:ext>
              </a:extLst>
            </p:cNvPr>
            <p:cNvSpPr txBox="1"/>
            <p:nvPr/>
          </p:nvSpPr>
          <p:spPr>
            <a:xfrm>
              <a:off x="964713" y="6193290"/>
              <a:ext cx="952415" cy="246100"/>
            </a:xfrm>
            <a:prstGeom prst="rect">
              <a:avLst/>
            </a:prstGeom>
            <a:noFill/>
          </p:spPr>
          <p:txBody>
            <a:bodyPr wrap="square" lIns="0" tIns="0" rIns="0" bIns="0" rtlCol="0" anchor="ctr">
              <a:spAutoFit/>
            </a:bodyPr>
            <a:lstStyle/>
            <a:p>
              <a:pPr algn="ctr" defTabSz="685249">
                <a:spcAft>
                  <a:spcPts val="441"/>
                </a:spcAft>
                <a:defRPr/>
              </a:pPr>
              <a:r>
                <a:rPr lang="en-US" sz="1176" kern="0">
                  <a:solidFill>
                    <a:srgbClr val="000000"/>
                  </a:solidFill>
                  <a:latin typeface="Segoe UI"/>
                  <a:cs typeface="Segoe UI Semilight" panose="020B0402040204020203" pitchFamily="34" charset="0"/>
                </a:rPr>
                <a:t>IT Admin</a:t>
              </a:r>
            </a:p>
          </p:txBody>
        </p:sp>
        <p:sp>
          <p:nvSpPr>
            <p:cNvPr id="220" name="people_3" title="Icon of a person surrounded by brackets">
              <a:extLst>
                <a:ext uri="{FF2B5EF4-FFF2-40B4-BE49-F238E27FC236}">
                  <a16:creationId xmlns:a16="http://schemas.microsoft.com/office/drawing/2014/main" id="{D03D5EBE-8055-475D-913C-A0ECB8D96B1C}"/>
                </a:ext>
              </a:extLst>
            </p:cNvPr>
            <p:cNvSpPr>
              <a:spLocks noChangeAspect="1" noEditPoints="1"/>
            </p:cNvSpPr>
            <p:nvPr/>
          </p:nvSpPr>
          <p:spPr bwMode="auto">
            <a:xfrm>
              <a:off x="1229164" y="5592186"/>
              <a:ext cx="423515" cy="42690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25400" cap="rnd">
              <a:solidFill>
                <a:schemeClr val="accent1"/>
              </a:solidFill>
              <a:prstDash val="solid"/>
              <a:miter lim="800000"/>
              <a:headEnd/>
              <a:tailEnd/>
            </a:ln>
            <a:extLst/>
          </p:spPr>
          <p:txBody>
            <a:bodyPr vert="horz" wrap="square" lIns="65893" tIns="32947" rIns="65893" bIns="32947" numCol="1" anchor="t" anchorCtr="0" compatLnSpc="1">
              <a:prstTxWarp prst="textNoShape">
                <a:avLst/>
              </a:prstTxWarp>
            </a:bodyPr>
            <a:lstStyle/>
            <a:p>
              <a:pPr algn="ctr" defTabSz="658911" fontAlgn="base">
                <a:defRPr/>
              </a:pPr>
              <a:endParaRPr lang="en-US" sz="1225">
                <a:gradFill>
                  <a:gsLst>
                    <a:gs pos="0">
                      <a:srgbClr val="505050"/>
                    </a:gs>
                    <a:gs pos="100000">
                      <a:srgbClr val="505050"/>
                    </a:gs>
                  </a:gsLst>
                </a:gradFill>
                <a:latin typeface="Segoe UI"/>
              </a:endParaRPr>
            </a:p>
          </p:txBody>
        </p:sp>
      </p:grpSp>
      <p:grpSp>
        <p:nvGrpSpPr>
          <p:cNvPr id="86" name="Group 85">
            <a:extLst>
              <a:ext uri="{FF2B5EF4-FFF2-40B4-BE49-F238E27FC236}">
                <a16:creationId xmlns:a16="http://schemas.microsoft.com/office/drawing/2014/main" id="{B9BDCC4D-AD19-4C49-8E1F-DA0E78E5B119}"/>
              </a:ext>
            </a:extLst>
          </p:cNvPr>
          <p:cNvGrpSpPr/>
          <p:nvPr/>
        </p:nvGrpSpPr>
        <p:grpSpPr>
          <a:xfrm>
            <a:off x="1380672" y="1928605"/>
            <a:ext cx="2894629" cy="168858"/>
            <a:chOff x="3105876" y="2622545"/>
            <a:chExt cx="1641101" cy="229659"/>
          </a:xfrm>
        </p:grpSpPr>
        <p:cxnSp>
          <p:nvCxnSpPr>
            <p:cNvPr id="381" name="Straight Arrow Connector 380"/>
            <p:cNvCxnSpPr>
              <a:cxnSpLocks/>
            </p:cNvCxnSpPr>
            <p:nvPr/>
          </p:nvCxnSpPr>
          <p:spPr>
            <a:xfrm>
              <a:off x="3105876" y="2844180"/>
              <a:ext cx="1641101" cy="8024"/>
            </a:xfrm>
            <a:prstGeom prst="straightConnector1">
              <a:avLst/>
            </a:prstGeom>
            <a:ln w="38100" cap="rnd">
              <a:solidFill>
                <a:schemeClr val="accent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383" name="TextBox 382"/>
            <p:cNvSpPr txBox="1"/>
            <p:nvPr/>
          </p:nvSpPr>
          <p:spPr>
            <a:xfrm>
              <a:off x="3520033" y="2622545"/>
              <a:ext cx="812794" cy="153835"/>
            </a:xfrm>
            <a:prstGeom prst="rect">
              <a:avLst/>
            </a:prstGeom>
            <a:noFill/>
          </p:spPr>
          <p:txBody>
            <a:bodyPr wrap="square" lIns="0" tIns="0" rIns="0" bIns="0" rtlCol="0" anchor="b">
              <a:spAutoFit/>
            </a:bodyPr>
            <a:lstStyle/>
            <a:p>
              <a:pPr algn="ctr" defTabSz="685249">
                <a:defRPr/>
              </a:pPr>
              <a:r>
                <a:rPr lang="en-US" sz="735" kern="0">
                  <a:solidFill>
                    <a:srgbClr val="0078D7"/>
                  </a:solidFill>
                  <a:latin typeface="Segoe UI"/>
                  <a:cs typeface="Segoe UI Semilight" panose="020B0402040204020203" pitchFamily="34" charset="0"/>
                </a:rPr>
                <a:t>Offline Domain Join Connector</a:t>
              </a:r>
            </a:p>
          </p:txBody>
        </p:sp>
      </p:grpSp>
      <p:grpSp>
        <p:nvGrpSpPr>
          <p:cNvPr id="78" name="Group 77">
            <a:extLst>
              <a:ext uri="{FF2B5EF4-FFF2-40B4-BE49-F238E27FC236}">
                <a16:creationId xmlns:a16="http://schemas.microsoft.com/office/drawing/2014/main" id="{7C9F8009-035F-4C37-9924-8D1F94458689}"/>
              </a:ext>
            </a:extLst>
          </p:cNvPr>
          <p:cNvGrpSpPr/>
          <p:nvPr/>
        </p:nvGrpSpPr>
        <p:grpSpPr>
          <a:xfrm>
            <a:off x="6672113" y="1105012"/>
            <a:ext cx="2149734" cy="1179260"/>
            <a:chOff x="7810578" y="890868"/>
            <a:chExt cx="3576262" cy="1961798"/>
          </a:xfrm>
        </p:grpSpPr>
        <p:sp>
          <p:nvSpPr>
            <p:cNvPr id="216" name="TextBox 215">
              <a:extLst>
                <a:ext uri="{FF2B5EF4-FFF2-40B4-BE49-F238E27FC236}">
                  <a16:creationId xmlns:a16="http://schemas.microsoft.com/office/drawing/2014/main" id="{889BBC7E-D3CF-485F-A1C6-C527375DEBAE}"/>
                </a:ext>
              </a:extLst>
            </p:cNvPr>
            <p:cNvSpPr txBox="1"/>
            <p:nvPr/>
          </p:nvSpPr>
          <p:spPr>
            <a:xfrm>
              <a:off x="8354420" y="1791827"/>
              <a:ext cx="2721701" cy="602041"/>
            </a:xfrm>
            <a:prstGeom prst="rect">
              <a:avLst/>
            </a:prstGeom>
            <a:noFill/>
          </p:spPr>
          <p:txBody>
            <a:bodyPr wrap="square" lIns="0" tIns="0" rIns="0" bIns="0" rtlCol="0" anchor="ctr">
              <a:spAutoFit/>
            </a:bodyPr>
            <a:lstStyle/>
            <a:p>
              <a:pPr algn="ctr" defTabSz="685249">
                <a:spcAft>
                  <a:spcPts val="441"/>
                </a:spcAft>
                <a:defRPr/>
              </a:pPr>
              <a:r>
                <a:rPr lang="en-US" sz="1176" kern="0">
                  <a:solidFill>
                    <a:srgbClr val="000000"/>
                  </a:solidFill>
                  <a:latin typeface="Segoe UI"/>
                  <a:cs typeface="Segoe UI Semilight" panose="020B0402040204020203" pitchFamily="34" charset="0"/>
                </a:rPr>
                <a:t>Windows Autopilot Deployment Service</a:t>
              </a:r>
            </a:p>
          </p:txBody>
        </p:sp>
        <p:sp>
          <p:nvSpPr>
            <p:cNvPr id="217" name="Freeform 13" title="Icon of a cloud">
              <a:extLst>
                <a:ext uri="{FF2B5EF4-FFF2-40B4-BE49-F238E27FC236}">
                  <a16:creationId xmlns:a16="http://schemas.microsoft.com/office/drawing/2014/main" id="{3C263E33-C66C-437B-94B7-EC3390EC5951}"/>
                </a:ext>
              </a:extLst>
            </p:cNvPr>
            <p:cNvSpPr>
              <a:spLocks noChangeAspect="1"/>
            </p:cNvSpPr>
            <p:nvPr/>
          </p:nvSpPr>
          <p:spPr bwMode="auto">
            <a:xfrm>
              <a:off x="7810578" y="890868"/>
              <a:ext cx="3576262"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7" rIns="65893" bIns="32947" numCol="1" anchor="t" anchorCtr="0" compatLnSpc="1">
              <a:prstTxWarp prst="textNoShape">
                <a:avLst/>
              </a:prstTxWarp>
            </a:bodyPr>
            <a:lstStyle/>
            <a:p>
              <a:pPr algn="ctr" defTabSz="658911" fontAlgn="base">
                <a:defRPr/>
              </a:pPr>
              <a:endParaRPr lang="en-US" sz="1225">
                <a:gradFill>
                  <a:gsLst>
                    <a:gs pos="0">
                      <a:srgbClr val="505050"/>
                    </a:gs>
                    <a:gs pos="100000">
                      <a:srgbClr val="505050"/>
                    </a:gs>
                  </a:gsLst>
                </a:gradFill>
                <a:latin typeface="Segoe UI"/>
              </a:endParaRPr>
            </a:p>
          </p:txBody>
        </p:sp>
      </p:grpSp>
      <p:grpSp>
        <p:nvGrpSpPr>
          <p:cNvPr id="83" name="Group 82">
            <a:extLst>
              <a:ext uri="{FF2B5EF4-FFF2-40B4-BE49-F238E27FC236}">
                <a16:creationId xmlns:a16="http://schemas.microsoft.com/office/drawing/2014/main" id="{579E50C0-917D-4A7D-978C-7073C005C8D4}"/>
              </a:ext>
            </a:extLst>
          </p:cNvPr>
          <p:cNvGrpSpPr/>
          <p:nvPr/>
        </p:nvGrpSpPr>
        <p:grpSpPr>
          <a:xfrm>
            <a:off x="4646715" y="3878325"/>
            <a:ext cx="1302542" cy="851614"/>
            <a:chOff x="9790885" y="5274288"/>
            <a:chExt cx="1771547" cy="1158254"/>
          </a:xfrm>
        </p:grpSpPr>
        <p:sp>
          <p:nvSpPr>
            <p:cNvPr id="221" name="Rectangle 220">
              <a:extLst>
                <a:ext uri="{FF2B5EF4-FFF2-40B4-BE49-F238E27FC236}">
                  <a16:creationId xmlns:a16="http://schemas.microsoft.com/office/drawing/2014/main" id="{7CB28B08-2B45-497F-82FB-FE4CF09C6DE6}"/>
                </a:ext>
              </a:extLst>
            </p:cNvPr>
            <p:cNvSpPr/>
            <p:nvPr/>
          </p:nvSpPr>
          <p:spPr>
            <a:xfrm>
              <a:off x="9790885" y="5940341"/>
              <a:ext cx="1771547" cy="492201"/>
            </a:xfrm>
            <a:prstGeom prst="rect">
              <a:avLst/>
            </a:prstGeom>
          </p:spPr>
          <p:txBody>
            <a:bodyPr wrap="square" lIns="0" tIns="0" rIns="0" bIns="0">
              <a:spAutoFit/>
            </a:bodyPr>
            <a:lstStyle/>
            <a:p>
              <a:pPr algn="ctr" defTabSz="685736">
                <a:defRPr/>
              </a:pPr>
              <a:r>
                <a:rPr lang="en-US" sz="1176">
                  <a:solidFill>
                    <a:srgbClr val="000000"/>
                  </a:solidFill>
                  <a:latin typeface="Segoe UI"/>
                </a:rPr>
                <a:t>Employee unboxes device, self-deploys</a:t>
              </a:r>
            </a:p>
          </p:txBody>
        </p:sp>
        <p:sp>
          <p:nvSpPr>
            <p:cNvPr id="222" name="Touchscreen" title="Icon of a closed hand with one finger touching a screen">
              <a:extLst>
                <a:ext uri="{FF2B5EF4-FFF2-40B4-BE49-F238E27FC236}">
                  <a16:creationId xmlns:a16="http://schemas.microsoft.com/office/drawing/2014/main" id="{D5FB6199-8324-4CC5-87BC-CDEA61ECDC9C}"/>
                </a:ext>
              </a:extLst>
            </p:cNvPr>
            <p:cNvSpPr>
              <a:spLocks noChangeAspect="1" noEditPoints="1"/>
            </p:cNvSpPr>
            <p:nvPr/>
          </p:nvSpPr>
          <p:spPr bwMode="auto">
            <a:xfrm>
              <a:off x="10372464" y="5274288"/>
              <a:ext cx="608389" cy="570425"/>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solidFill>
              <a:srgbClr val="FFFFFF"/>
            </a:solidFill>
            <a:ln w="25400" cap="sq">
              <a:solidFill>
                <a:srgbClr val="000000"/>
              </a:solidFill>
              <a:prstDash val="solid"/>
              <a:miter lim="800000"/>
              <a:headEnd/>
              <a:tailEnd/>
            </a:ln>
            <a:extLst/>
          </p:spPr>
          <p:txBody>
            <a:bodyPr vert="horz" wrap="square" lIns="65893" tIns="32947" rIns="65893" bIns="32947" numCol="1" anchor="t" anchorCtr="0" compatLnSpc="1">
              <a:prstTxWarp prst="textNoShape">
                <a:avLst/>
              </a:prstTxWarp>
            </a:bodyPr>
            <a:lstStyle/>
            <a:p>
              <a:pPr algn="ctr" defTabSz="658911" fontAlgn="base">
                <a:defRPr/>
              </a:pPr>
              <a:endParaRPr lang="en-US" sz="649">
                <a:gradFill>
                  <a:gsLst>
                    <a:gs pos="0">
                      <a:srgbClr val="505050"/>
                    </a:gs>
                    <a:gs pos="100000">
                      <a:srgbClr val="505050"/>
                    </a:gs>
                  </a:gsLst>
                </a:gradFill>
                <a:latin typeface="Segoe UI"/>
              </a:endParaRPr>
            </a:p>
          </p:txBody>
        </p:sp>
      </p:grpSp>
      <p:sp>
        <p:nvSpPr>
          <p:cNvPr id="223" name="Database_EFC7" title="Icon of a cylinder">
            <a:extLst>
              <a:ext uri="{FF2B5EF4-FFF2-40B4-BE49-F238E27FC236}">
                <a16:creationId xmlns:a16="http://schemas.microsoft.com/office/drawing/2014/main" id="{4D74E734-AE91-4B7C-8D47-364E2A1E3E7A}"/>
              </a:ext>
            </a:extLst>
          </p:cNvPr>
          <p:cNvSpPr>
            <a:spLocks noChangeAspect="1" noEditPoints="1"/>
          </p:cNvSpPr>
          <p:nvPr/>
        </p:nvSpPr>
        <p:spPr bwMode="auto">
          <a:xfrm>
            <a:off x="704620" y="1986124"/>
            <a:ext cx="361433" cy="4698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134464" rIns="65893" bIns="32947" numCol="1" anchor="ctr" anchorCtr="0" compatLnSpc="1">
            <a:prstTxWarp prst="textNoShape">
              <a:avLst/>
            </a:prstTxWarp>
          </a:bodyPr>
          <a:lstStyle/>
          <a:p>
            <a:pPr algn="ctr" defTabSz="658911" fontAlgn="base">
              <a:defRPr/>
            </a:pPr>
            <a:r>
              <a:rPr lang="en-US" sz="1176">
                <a:solidFill>
                  <a:srgbClr val="000000"/>
                </a:solidFill>
                <a:latin typeface="Segoe UI"/>
              </a:rPr>
              <a:t>DC</a:t>
            </a:r>
          </a:p>
        </p:txBody>
      </p:sp>
      <p:grpSp>
        <p:nvGrpSpPr>
          <p:cNvPr id="331" name="Group 330">
            <a:extLst>
              <a:ext uri="{FF2B5EF4-FFF2-40B4-BE49-F238E27FC236}">
                <a16:creationId xmlns:a16="http://schemas.microsoft.com/office/drawing/2014/main" id="{4F6EF7D9-1E49-4D67-BB6C-CCF07F7C8551}"/>
              </a:ext>
            </a:extLst>
          </p:cNvPr>
          <p:cNvGrpSpPr/>
          <p:nvPr/>
        </p:nvGrpSpPr>
        <p:grpSpPr>
          <a:xfrm>
            <a:off x="4422486" y="1105012"/>
            <a:ext cx="2149734" cy="1179260"/>
            <a:chOff x="7810579" y="890868"/>
            <a:chExt cx="3576263" cy="1961798"/>
          </a:xfrm>
        </p:grpSpPr>
        <p:sp>
          <p:nvSpPr>
            <p:cNvPr id="332" name="TextBox 331">
              <a:extLst>
                <a:ext uri="{FF2B5EF4-FFF2-40B4-BE49-F238E27FC236}">
                  <a16:creationId xmlns:a16="http://schemas.microsoft.com/office/drawing/2014/main" id="{24759F57-DA26-4957-8CCA-7964F8BDA72A}"/>
                </a:ext>
              </a:extLst>
            </p:cNvPr>
            <p:cNvSpPr txBox="1"/>
            <p:nvPr/>
          </p:nvSpPr>
          <p:spPr>
            <a:xfrm>
              <a:off x="8361573" y="1942335"/>
              <a:ext cx="2474273" cy="301021"/>
            </a:xfrm>
            <a:prstGeom prst="rect">
              <a:avLst/>
            </a:prstGeom>
            <a:noFill/>
          </p:spPr>
          <p:txBody>
            <a:bodyPr wrap="square" lIns="0" tIns="0" rIns="0" bIns="0" rtlCol="0" anchor="ctr">
              <a:spAutoFit/>
            </a:bodyPr>
            <a:lstStyle/>
            <a:p>
              <a:pPr algn="ctr" defTabSz="685249">
                <a:spcAft>
                  <a:spcPts val="441"/>
                </a:spcAft>
                <a:defRPr/>
              </a:pPr>
              <a:r>
                <a:rPr lang="en-US" sz="1176" kern="0">
                  <a:solidFill>
                    <a:srgbClr val="000000"/>
                  </a:solidFill>
                  <a:latin typeface="Segoe UI"/>
                  <a:cs typeface="Segoe UI Semilight" panose="020B0402040204020203" pitchFamily="34" charset="0"/>
                </a:rPr>
                <a:t>Intune</a:t>
              </a:r>
            </a:p>
          </p:txBody>
        </p:sp>
        <p:sp>
          <p:nvSpPr>
            <p:cNvPr id="333" name="Freeform 13" title="Icon of a cloud">
              <a:extLst>
                <a:ext uri="{FF2B5EF4-FFF2-40B4-BE49-F238E27FC236}">
                  <a16:creationId xmlns:a16="http://schemas.microsoft.com/office/drawing/2014/main" id="{8C2FDABD-27A8-478A-AA9F-ED26720ED502}"/>
                </a:ext>
              </a:extLst>
            </p:cNvPr>
            <p:cNvSpPr>
              <a:spLocks noChangeAspect="1"/>
            </p:cNvSpPr>
            <p:nvPr/>
          </p:nvSpPr>
          <p:spPr bwMode="auto">
            <a:xfrm>
              <a:off x="7810579" y="890868"/>
              <a:ext cx="3576263" cy="196179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7" rIns="65893" bIns="32947" numCol="1" anchor="t" anchorCtr="0" compatLnSpc="1">
              <a:prstTxWarp prst="textNoShape">
                <a:avLst/>
              </a:prstTxWarp>
            </a:bodyPr>
            <a:lstStyle/>
            <a:p>
              <a:pPr algn="ctr" defTabSz="658911" fontAlgn="base">
                <a:defRPr/>
              </a:pPr>
              <a:endParaRPr lang="en-US" sz="1225">
                <a:gradFill>
                  <a:gsLst>
                    <a:gs pos="0">
                      <a:srgbClr val="505050"/>
                    </a:gs>
                    <a:gs pos="100000">
                      <a:srgbClr val="505050"/>
                    </a:gs>
                  </a:gsLst>
                </a:gradFill>
                <a:latin typeface="Segoe UI"/>
              </a:endParaRPr>
            </a:p>
          </p:txBody>
        </p:sp>
      </p:grpSp>
      <p:grpSp>
        <p:nvGrpSpPr>
          <p:cNvPr id="382" name="Group 381">
            <a:extLst>
              <a:ext uri="{FF2B5EF4-FFF2-40B4-BE49-F238E27FC236}">
                <a16:creationId xmlns:a16="http://schemas.microsoft.com/office/drawing/2014/main" id="{FC5BD307-1D96-4CFF-84D0-B7910489B4C5}"/>
              </a:ext>
            </a:extLst>
          </p:cNvPr>
          <p:cNvGrpSpPr/>
          <p:nvPr/>
        </p:nvGrpSpPr>
        <p:grpSpPr>
          <a:xfrm>
            <a:off x="1380672" y="2571752"/>
            <a:ext cx="3415304" cy="1339382"/>
            <a:chOff x="2824261" y="4851533"/>
            <a:chExt cx="3698598" cy="467378"/>
          </a:xfrm>
        </p:grpSpPr>
        <p:sp>
          <p:nvSpPr>
            <p:cNvPr id="214" name="TextBox 213">
              <a:extLst>
                <a:ext uri="{FF2B5EF4-FFF2-40B4-BE49-F238E27FC236}">
                  <a16:creationId xmlns:a16="http://schemas.microsoft.com/office/drawing/2014/main" id="{73FB4F07-6314-4799-8FED-48B182630DC1}"/>
                </a:ext>
              </a:extLst>
            </p:cNvPr>
            <p:cNvSpPr txBox="1"/>
            <p:nvPr/>
          </p:nvSpPr>
          <p:spPr>
            <a:xfrm>
              <a:off x="4077736" y="4985642"/>
              <a:ext cx="1617234" cy="39469"/>
            </a:xfrm>
            <a:prstGeom prst="rect">
              <a:avLst/>
            </a:prstGeom>
            <a:noFill/>
          </p:spPr>
          <p:txBody>
            <a:bodyPr wrap="square" lIns="0" tIns="0" rIns="0" bIns="0" rtlCol="0" anchor="b">
              <a:spAutoFit/>
            </a:bodyPr>
            <a:lstStyle/>
            <a:p>
              <a:pPr algn="ctr" defTabSz="685249">
                <a:defRPr/>
              </a:pPr>
              <a:r>
                <a:rPr lang="en-US" sz="735" kern="0">
                  <a:solidFill>
                    <a:srgbClr val="0078D7"/>
                  </a:solidFill>
                  <a:latin typeface="Segoe UI"/>
                  <a:cs typeface="Segoe UI Semilight" panose="020B0402040204020203" pitchFamily="34" charset="0"/>
                </a:rPr>
                <a:t>Complete Join over </a:t>
              </a:r>
              <a:r>
                <a:rPr lang="en-US" sz="735" kern="0" err="1">
                  <a:solidFill>
                    <a:srgbClr val="0078D7"/>
                  </a:solidFill>
                  <a:latin typeface="Segoe UI"/>
                  <a:cs typeface="Segoe UI Semilight" panose="020B0402040204020203" pitchFamily="34" charset="0"/>
                </a:rPr>
                <a:t>corp</a:t>
              </a:r>
              <a:r>
                <a:rPr lang="en-US" sz="735" kern="0">
                  <a:solidFill>
                    <a:srgbClr val="0078D7"/>
                  </a:solidFill>
                  <a:latin typeface="Segoe UI"/>
                  <a:cs typeface="Segoe UI Semilight" panose="020B0402040204020203" pitchFamily="34" charset="0"/>
                </a:rPr>
                <a:t> net</a:t>
              </a:r>
            </a:p>
          </p:txBody>
        </p:sp>
        <p:cxnSp>
          <p:nvCxnSpPr>
            <p:cNvPr id="210" name="Straight Arrow Connector 209">
              <a:extLst>
                <a:ext uri="{FF2B5EF4-FFF2-40B4-BE49-F238E27FC236}">
                  <a16:creationId xmlns:a16="http://schemas.microsoft.com/office/drawing/2014/main" id="{C8406AB5-E4CD-49A8-BB5E-34A432E975D9}"/>
                </a:ext>
              </a:extLst>
            </p:cNvPr>
            <p:cNvCxnSpPr>
              <a:cxnSpLocks/>
            </p:cNvCxnSpPr>
            <p:nvPr/>
          </p:nvCxnSpPr>
          <p:spPr>
            <a:xfrm flipH="1" flipV="1">
              <a:off x="2824261" y="4851533"/>
              <a:ext cx="3698598" cy="467378"/>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384" name="Group 383">
            <a:extLst>
              <a:ext uri="{FF2B5EF4-FFF2-40B4-BE49-F238E27FC236}">
                <a16:creationId xmlns:a16="http://schemas.microsoft.com/office/drawing/2014/main" id="{FD7129DD-3DD8-4E64-A371-D309A1A8957C}"/>
              </a:ext>
            </a:extLst>
          </p:cNvPr>
          <p:cNvGrpSpPr/>
          <p:nvPr/>
        </p:nvGrpSpPr>
        <p:grpSpPr>
          <a:xfrm>
            <a:off x="1235472" y="2725153"/>
            <a:ext cx="3560504" cy="1439708"/>
            <a:chOff x="920592" y="3705900"/>
            <a:chExt cx="5602268" cy="1958102"/>
          </a:xfrm>
        </p:grpSpPr>
        <p:sp>
          <p:nvSpPr>
            <p:cNvPr id="423" name="TextBox 422">
              <a:extLst>
                <a:ext uri="{FF2B5EF4-FFF2-40B4-BE49-F238E27FC236}">
                  <a16:creationId xmlns:a16="http://schemas.microsoft.com/office/drawing/2014/main" id="{DA84E602-EA19-4644-B816-538FF7E8CCF1}"/>
                </a:ext>
              </a:extLst>
            </p:cNvPr>
            <p:cNvSpPr txBox="1"/>
            <p:nvPr/>
          </p:nvSpPr>
          <p:spPr>
            <a:xfrm>
              <a:off x="3620396" y="5330217"/>
              <a:ext cx="1867636" cy="153835"/>
            </a:xfrm>
            <a:prstGeom prst="rect">
              <a:avLst/>
            </a:prstGeom>
            <a:noFill/>
          </p:spPr>
          <p:txBody>
            <a:bodyPr wrap="square" lIns="0" tIns="0" rIns="0" bIns="0" rtlCol="0">
              <a:spAutoFit/>
            </a:bodyPr>
            <a:lstStyle/>
            <a:p>
              <a:pPr algn="ctr" defTabSz="685249">
                <a:defRPr/>
              </a:pPr>
              <a:r>
                <a:rPr lang="en-US" sz="735" kern="0">
                  <a:solidFill>
                    <a:srgbClr val="0078D7"/>
                  </a:solidFill>
                  <a:latin typeface="Segoe UI"/>
                  <a:cs typeface="Segoe UI Semilight" panose="020B0402040204020203" pitchFamily="34" charset="0"/>
                </a:rPr>
                <a:t>Receive GPOs over </a:t>
              </a:r>
              <a:r>
                <a:rPr lang="en-US" sz="735" kern="0" err="1">
                  <a:solidFill>
                    <a:srgbClr val="0078D7"/>
                  </a:solidFill>
                  <a:latin typeface="Segoe UI"/>
                  <a:cs typeface="Segoe UI Semilight" panose="020B0402040204020203" pitchFamily="34" charset="0"/>
                </a:rPr>
                <a:t>corp</a:t>
              </a:r>
              <a:r>
                <a:rPr lang="en-US" sz="735" kern="0">
                  <a:solidFill>
                    <a:srgbClr val="0078D7"/>
                  </a:solidFill>
                  <a:latin typeface="Segoe UI"/>
                  <a:cs typeface="Segoe UI Semilight" panose="020B0402040204020203" pitchFamily="34" charset="0"/>
                </a:rPr>
                <a:t> net</a:t>
              </a:r>
            </a:p>
          </p:txBody>
        </p:sp>
        <p:cxnSp>
          <p:nvCxnSpPr>
            <p:cNvPr id="335" name="Straight Arrow Connector 334">
              <a:extLst>
                <a:ext uri="{FF2B5EF4-FFF2-40B4-BE49-F238E27FC236}">
                  <a16:creationId xmlns:a16="http://schemas.microsoft.com/office/drawing/2014/main" id="{2D5033D5-C225-4CD5-B6C6-60FD76B73E57}"/>
                </a:ext>
              </a:extLst>
            </p:cNvPr>
            <p:cNvCxnSpPr>
              <a:cxnSpLocks/>
            </p:cNvCxnSpPr>
            <p:nvPr/>
          </p:nvCxnSpPr>
          <p:spPr>
            <a:xfrm flipH="1" flipV="1">
              <a:off x="920592" y="3705900"/>
              <a:ext cx="5602268" cy="1958102"/>
            </a:xfrm>
            <a:prstGeom prst="straightConnector1">
              <a:avLst/>
            </a:prstGeom>
            <a:ln w="38100" cap="rnd">
              <a:solidFill>
                <a:schemeClr val="accent1"/>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380" name="Group 379">
            <a:extLst>
              <a:ext uri="{FF2B5EF4-FFF2-40B4-BE49-F238E27FC236}">
                <a16:creationId xmlns:a16="http://schemas.microsoft.com/office/drawing/2014/main" id="{4327CF85-BAFB-49B1-B9DD-C0A183AFE223}"/>
              </a:ext>
            </a:extLst>
          </p:cNvPr>
          <p:cNvGrpSpPr/>
          <p:nvPr/>
        </p:nvGrpSpPr>
        <p:grpSpPr>
          <a:xfrm>
            <a:off x="4270951" y="2502355"/>
            <a:ext cx="927633" cy="1103029"/>
            <a:chOff x="5808789" y="3402880"/>
            <a:chExt cx="1261645" cy="1500196"/>
          </a:xfrm>
        </p:grpSpPr>
        <p:cxnSp>
          <p:nvCxnSpPr>
            <p:cNvPr id="346" name="Straight Arrow Connector 345">
              <a:extLst>
                <a:ext uri="{FF2B5EF4-FFF2-40B4-BE49-F238E27FC236}">
                  <a16:creationId xmlns:a16="http://schemas.microsoft.com/office/drawing/2014/main" id="{89A6BC8F-80FC-47B9-A0D5-36E4CA51A531}"/>
                </a:ext>
              </a:extLst>
            </p:cNvPr>
            <p:cNvCxnSpPr>
              <a:cxnSpLocks/>
            </p:cNvCxnSpPr>
            <p:nvPr/>
          </p:nvCxnSpPr>
          <p:spPr>
            <a:xfrm flipV="1">
              <a:off x="7070434" y="3402880"/>
              <a:ext cx="0" cy="1500196"/>
            </a:xfrm>
            <a:prstGeom prst="straightConnector1">
              <a:avLst/>
            </a:prstGeom>
            <a:ln w="38100" cap="rnd">
              <a:solidFill>
                <a:schemeClr val="accent1"/>
              </a:solidFill>
              <a:headEnd type="triangle"/>
              <a:tailEnd type="none"/>
            </a:ln>
            <a:effectLst/>
          </p:spPr>
          <p:style>
            <a:lnRef idx="1">
              <a:schemeClr val="accent1"/>
            </a:lnRef>
            <a:fillRef idx="0">
              <a:schemeClr val="accent1"/>
            </a:fillRef>
            <a:effectRef idx="0">
              <a:schemeClr val="accent1"/>
            </a:effectRef>
            <a:fontRef idx="minor">
              <a:schemeClr val="tx1"/>
            </a:fontRef>
          </p:style>
        </p:cxnSp>
        <p:sp>
          <p:nvSpPr>
            <p:cNvPr id="344" name="TextBox 343">
              <a:extLst>
                <a:ext uri="{FF2B5EF4-FFF2-40B4-BE49-F238E27FC236}">
                  <a16:creationId xmlns:a16="http://schemas.microsoft.com/office/drawing/2014/main" id="{094F166F-B1A2-44B3-9DE2-F5E46C6130DC}"/>
                </a:ext>
              </a:extLst>
            </p:cNvPr>
            <p:cNvSpPr txBox="1"/>
            <p:nvPr/>
          </p:nvSpPr>
          <p:spPr>
            <a:xfrm>
              <a:off x="5808789" y="4076061"/>
              <a:ext cx="1082819" cy="153835"/>
            </a:xfrm>
            <a:prstGeom prst="rect">
              <a:avLst/>
            </a:prstGeom>
            <a:noFill/>
          </p:spPr>
          <p:txBody>
            <a:bodyPr wrap="square" lIns="0" tIns="0" rIns="0" bIns="0" rtlCol="0" anchor="ctr">
              <a:spAutoFit/>
            </a:bodyPr>
            <a:lstStyle/>
            <a:p>
              <a:pPr algn="r" defTabSz="685249">
                <a:defRPr/>
              </a:pPr>
              <a:r>
                <a:rPr lang="en-US" sz="735" kern="0">
                  <a:solidFill>
                    <a:srgbClr val="0078D7"/>
                  </a:solidFill>
                  <a:latin typeface="Segoe UI"/>
                  <a:cs typeface="Segoe UI Semilight" panose="020B0402040204020203" pitchFamily="34" charset="0"/>
                </a:rPr>
                <a:t>Receive ODJ</a:t>
              </a:r>
            </a:p>
          </p:txBody>
        </p:sp>
      </p:grpSp>
      <p:grpSp>
        <p:nvGrpSpPr>
          <p:cNvPr id="378" name="Group 377">
            <a:extLst>
              <a:ext uri="{FF2B5EF4-FFF2-40B4-BE49-F238E27FC236}">
                <a16:creationId xmlns:a16="http://schemas.microsoft.com/office/drawing/2014/main" id="{84DA0168-B713-4443-BDC0-74C8DC2A5004}"/>
              </a:ext>
            </a:extLst>
          </p:cNvPr>
          <p:cNvGrpSpPr/>
          <p:nvPr/>
        </p:nvGrpSpPr>
        <p:grpSpPr>
          <a:xfrm>
            <a:off x="5438038" y="2502355"/>
            <a:ext cx="881339" cy="1103029"/>
            <a:chOff x="7396107" y="3402880"/>
            <a:chExt cx="1198683" cy="1500196"/>
          </a:xfrm>
        </p:grpSpPr>
        <p:cxnSp>
          <p:nvCxnSpPr>
            <p:cNvPr id="347" name="Straight Arrow Connector 346">
              <a:extLst>
                <a:ext uri="{FF2B5EF4-FFF2-40B4-BE49-F238E27FC236}">
                  <a16:creationId xmlns:a16="http://schemas.microsoft.com/office/drawing/2014/main" id="{77450449-ED5F-40E2-8B72-65E7629FB875}"/>
                </a:ext>
              </a:extLst>
            </p:cNvPr>
            <p:cNvCxnSpPr>
              <a:cxnSpLocks/>
            </p:cNvCxnSpPr>
            <p:nvPr/>
          </p:nvCxnSpPr>
          <p:spPr>
            <a:xfrm flipV="1">
              <a:off x="7396107" y="3402880"/>
              <a:ext cx="0" cy="1500196"/>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844F153C-D1FB-41DB-A081-EEDBEFCAE730}"/>
                </a:ext>
              </a:extLst>
            </p:cNvPr>
            <p:cNvSpPr txBox="1"/>
            <p:nvPr/>
          </p:nvSpPr>
          <p:spPr>
            <a:xfrm>
              <a:off x="7588950" y="3999144"/>
              <a:ext cx="1005840" cy="307669"/>
            </a:xfrm>
            <a:prstGeom prst="rect">
              <a:avLst/>
            </a:prstGeom>
            <a:noFill/>
          </p:spPr>
          <p:txBody>
            <a:bodyPr wrap="square" lIns="0" tIns="0" rIns="0" bIns="0" rtlCol="0" anchor="ctr">
              <a:spAutoFit/>
            </a:bodyPr>
            <a:lstStyle/>
            <a:p>
              <a:pPr defTabSz="685249">
                <a:defRPr/>
              </a:pPr>
              <a:r>
                <a:rPr lang="en-US" sz="735" kern="0">
                  <a:solidFill>
                    <a:srgbClr val="0078D7"/>
                  </a:solidFill>
                  <a:latin typeface="Segoe UI"/>
                  <a:cs typeface="Segoe UI Semilight" panose="020B0402040204020203" pitchFamily="34" charset="0"/>
                </a:rPr>
                <a:t>MDM </a:t>
              </a:r>
              <a:br>
                <a:rPr lang="en-US" sz="735" kern="0">
                  <a:solidFill>
                    <a:srgbClr val="0078D7"/>
                  </a:solidFill>
                  <a:latin typeface="Segoe UI"/>
                  <a:cs typeface="Segoe UI Semilight" panose="020B0402040204020203" pitchFamily="34" charset="0"/>
                </a:rPr>
              </a:br>
              <a:r>
                <a:rPr lang="en-US" sz="735" kern="0">
                  <a:solidFill>
                    <a:srgbClr val="0078D7"/>
                  </a:solidFill>
                  <a:latin typeface="Segoe UI"/>
                  <a:cs typeface="Segoe UI Semilight" panose="020B0402040204020203" pitchFamily="34" charset="0"/>
                </a:rPr>
                <a:t>enrollment</a:t>
              </a:r>
            </a:p>
          </p:txBody>
        </p:sp>
      </p:grpSp>
      <p:grpSp>
        <p:nvGrpSpPr>
          <p:cNvPr id="375" name="Group 374">
            <a:extLst>
              <a:ext uri="{FF2B5EF4-FFF2-40B4-BE49-F238E27FC236}">
                <a16:creationId xmlns:a16="http://schemas.microsoft.com/office/drawing/2014/main" id="{9340E391-AA57-4E7D-9DCD-49152457722B}"/>
              </a:ext>
            </a:extLst>
          </p:cNvPr>
          <p:cNvGrpSpPr/>
          <p:nvPr/>
        </p:nvGrpSpPr>
        <p:grpSpPr>
          <a:xfrm>
            <a:off x="5796612" y="2502355"/>
            <a:ext cx="1864980" cy="1408775"/>
            <a:chOff x="7883795" y="3402880"/>
            <a:chExt cx="2536502" cy="1916032"/>
          </a:xfrm>
        </p:grpSpPr>
        <p:grpSp>
          <p:nvGrpSpPr>
            <p:cNvPr id="359" name="Group 358">
              <a:extLst>
                <a:ext uri="{FF2B5EF4-FFF2-40B4-BE49-F238E27FC236}">
                  <a16:creationId xmlns:a16="http://schemas.microsoft.com/office/drawing/2014/main" id="{A98D93AB-70A3-4589-A4D4-81BB19994B75}"/>
                </a:ext>
              </a:extLst>
            </p:cNvPr>
            <p:cNvGrpSpPr/>
            <p:nvPr/>
          </p:nvGrpSpPr>
          <p:grpSpPr>
            <a:xfrm>
              <a:off x="7883795" y="3402880"/>
              <a:ext cx="2536502" cy="1916032"/>
              <a:chOff x="7447902" y="3402880"/>
              <a:chExt cx="2536502" cy="1916032"/>
            </a:xfrm>
          </p:grpSpPr>
          <p:cxnSp>
            <p:nvCxnSpPr>
              <p:cNvPr id="336" name="Straight Arrow Connector 335">
                <a:extLst>
                  <a:ext uri="{FF2B5EF4-FFF2-40B4-BE49-F238E27FC236}">
                    <a16:creationId xmlns:a16="http://schemas.microsoft.com/office/drawing/2014/main" id="{C91E5BD3-2B9A-4A77-BF8E-9F153E73442C}"/>
                  </a:ext>
                </a:extLst>
              </p:cNvPr>
              <p:cNvCxnSpPr>
                <a:cxnSpLocks/>
              </p:cNvCxnSpPr>
              <p:nvPr/>
            </p:nvCxnSpPr>
            <p:spPr>
              <a:xfrm flipV="1">
                <a:off x="9984404" y="3402880"/>
                <a:ext cx="0" cy="1916032"/>
              </a:xfrm>
              <a:prstGeom prst="straightConnector1">
                <a:avLst/>
              </a:prstGeom>
              <a:ln w="38100"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A5C034B4-D472-47E6-9F0B-3D42430B94C5}"/>
                  </a:ext>
                </a:extLst>
              </p:cNvPr>
              <p:cNvCxnSpPr>
                <a:cxnSpLocks/>
              </p:cNvCxnSpPr>
              <p:nvPr/>
            </p:nvCxnSpPr>
            <p:spPr>
              <a:xfrm flipH="1">
                <a:off x="7447902" y="5318911"/>
                <a:ext cx="2536502" cy="0"/>
              </a:xfrm>
              <a:prstGeom prst="straightConnector1">
                <a:avLst/>
              </a:prstGeom>
              <a:ln w="38100" cap="rnd">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338" name="TextBox 337">
              <a:extLst>
                <a:ext uri="{FF2B5EF4-FFF2-40B4-BE49-F238E27FC236}">
                  <a16:creationId xmlns:a16="http://schemas.microsoft.com/office/drawing/2014/main" id="{DA11DDAF-BE31-4320-8BB0-901B35B2E0D5}"/>
                </a:ext>
              </a:extLst>
            </p:cNvPr>
            <p:cNvSpPr txBox="1"/>
            <p:nvPr/>
          </p:nvSpPr>
          <p:spPr>
            <a:xfrm>
              <a:off x="9453888" y="3999144"/>
              <a:ext cx="787583" cy="307669"/>
            </a:xfrm>
            <a:prstGeom prst="rect">
              <a:avLst/>
            </a:prstGeom>
            <a:noFill/>
          </p:spPr>
          <p:txBody>
            <a:bodyPr wrap="square" lIns="0" tIns="0" rIns="0" bIns="0" rtlCol="0" anchor="ctr">
              <a:spAutoFit/>
            </a:bodyPr>
            <a:lstStyle/>
            <a:p>
              <a:pPr algn="r" defTabSz="685249">
                <a:defRPr/>
              </a:pPr>
              <a:r>
                <a:rPr lang="en-US" sz="735" kern="0">
                  <a:solidFill>
                    <a:srgbClr val="0078D7"/>
                  </a:solidFill>
                  <a:latin typeface="Segoe UI"/>
                  <a:cs typeface="Segoe UI Semilight" panose="020B0402040204020203" pitchFamily="34" charset="0"/>
                </a:rPr>
                <a:t>Autopilot profile</a:t>
              </a:r>
            </a:p>
          </p:txBody>
        </p:sp>
      </p:grpSp>
      <p:grpSp>
        <p:nvGrpSpPr>
          <p:cNvPr id="374" name="Group 373">
            <a:extLst>
              <a:ext uri="{FF2B5EF4-FFF2-40B4-BE49-F238E27FC236}">
                <a16:creationId xmlns:a16="http://schemas.microsoft.com/office/drawing/2014/main" id="{B8A14CD1-7FB5-4546-946B-80065A4CCCFA}"/>
              </a:ext>
            </a:extLst>
          </p:cNvPr>
          <p:cNvGrpSpPr/>
          <p:nvPr/>
        </p:nvGrpSpPr>
        <p:grpSpPr>
          <a:xfrm>
            <a:off x="5796613" y="2502355"/>
            <a:ext cx="2746316" cy="1662505"/>
            <a:chOff x="7883795" y="3402880"/>
            <a:chExt cx="3735180" cy="2261122"/>
          </a:xfrm>
        </p:grpSpPr>
        <p:sp>
          <p:nvSpPr>
            <p:cNvPr id="339" name="TextBox 338">
              <a:extLst>
                <a:ext uri="{FF2B5EF4-FFF2-40B4-BE49-F238E27FC236}">
                  <a16:creationId xmlns:a16="http://schemas.microsoft.com/office/drawing/2014/main" id="{14588A5F-DE05-4FBB-B63D-2635C02BFDE1}"/>
                </a:ext>
              </a:extLst>
            </p:cNvPr>
            <p:cNvSpPr txBox="1"/>
            <p:nvPr/>
          </p:nvSpPr>
          <p:spPr>
            <a:xfrm>
              <a:off x="10938813" y="3999144"/>
              <a:ext cx="680162" cy="307669"/>
            </a:xfrm>
            <a:prstGeom prst="rect">
              <a:avLst/>
            </a:prstGeom>
            <a:noFill/>
          </p:spPr>
          <p:txBody>
            <a:bodyPr wrap="square" lIns="0" tIns="0" rIns="0" bIns="0" rtlCol="0" anchor="ctr">
              <a:spAutoFit/>
            </a:bodyPr>
            <a:lstStyle/>
            <a:p>
              <a:pPr defTabSz="685249">
                <a:defRPr/>
              </a:pPr>
              <a:r>
                <a:rPr lang="en-US" sz="735" kern="0">
                  <a:solidFill>
                    <a:srgbClr val="0078D7"/>
                  </a:solidFill>
                  <a:latin typeface="Segoe UI"/>
                  <a:cs typeface="Segoe UI Semilight" panose="020B0402040204020203" pitchFamily="34" charset="0"/>
                </a:rPr>
                <a:t>Hardware ID</a:t>
              </a:r>
            </a:p>
          </p:txBody>
        </p:sp>
        <p:grpSp>
          <p:nvGrpSpPr>
            <p:cNvPr id="373" name="Group 372">
              <a:extLst>
                <a:ext uri="{FF2B5EF4-FFF2-40B4-BE49-F238E27FC236}">
                  <a16:creationId xmlns:a16="http://schemas.microsoft.com/office/drawing/2014/main" id="{E59BBB1C-68FC-476E-93FF-B283F617D48F}"/>
                </a:ext>
              </a:extLst>
            </p:cNvPr>
            <p:cNvGrpSpPr/>
            <p:nvPr/>
          </p:nvGrpSpPr>
          <p:grpSpPr>
            <a:xfrm>
              <a:off x="7883795" y="3402880"/>
              <a:ext cx="2862175" cy="2261122"/>
              <a:chOff x="7883795" y="3402880"/>
              <a:chExt cx="2862175" cy="2261122"/>
            </a:xfrm>
          </p:grpSpPr>
          <p:cxnSp>
            <p:nvCxnSpPr>
              <p:cNvPr id="337" name="Straight Arrow Connector 336">
                <a:extLst>
                  <a:ext uri="{FF2B5EF4-FFF2-40B4-BE49-F238E27FC236}">
                    <a16:creationId xmlns:a16="http://schemas.microsoft.com/office/drawing/2014/main" id="{4706639A-4E63-4738-81EA-872C2988CB79}"/>
                  </a:ext>
                </a:extLst>
              </p:cNvPr>
              <p:cNvCxnSpPr>
                <a:cxnSpLocks/>
              </p:cNvCxnSpPr>
              <p:nvPr/>
            </p:nvCxnSpPr>
            <p:spPr>
              <a:xfrm flipV="1">
                <a:off x="10745970" y="3402880"/>
                <a:ext cx="0" cy="2261122"/>
              </a:xfrm>
              <a:prstGeom prst="straightConnector1">
                <a:avLst/>
              </a:prstGeom>
              <a:ln w="38100" cap="rnd">
                <a:solidFill>
                  <a:schemeClr val="accent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BE6F4383-AB3C-4778-B005-845DD5BCB1F7}"/>
                  </a:ext>
                </a:extLst>
              </p:cNvPr>
              <p:cNvCxnSpPr>
                <a:cxnSpLocks/>
              </p:cNvCxnSpPr>
              <p:nvPr/>
            </p:nvCxnSpPr>
            <p:spPr>
              <a:xfrm flipH="1">
                <a:off x="7883795" y="5664002"/>
                <a:ext cx="2862175" cy="0"/>
              </a:xfrm>
              <a:prstGeom prst="straightConnector1">
                <a:avLst/>
              </a:prstGeom>
              <a:ln w="38100" cap="rnd">
                <a:solidFill>
                  <a:schemeClr val="accent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sp>
        <p:nvSpPr>
          <p:cNvPr id="43" name="Title 1">
            <a:extLst>
              <a:ext uri="{FF2B5EF4-FFF2-40B4-BE49-F238E27FC236}">
                <a16:creationId xmlns:a16="http://schemas.microsoft.com/office/drawing/2014/main" id="{3FE28021-2468-4456-836E-4D6B7E49F788}"/>
              </a:ext>
            </a:extLst>
          </p:cNvPr>
          <p:cNvSpPr>
            <a:spLocks noGrp="1"/>
          </p:cNvSpPr>
          <p:nvPr>
            <p:ph type="title"/>
          </p:nvPr>
        </p:nvSpPr>
        <p:spPr>
          <a:xfrm>
            <a:off x="321469" y="328613"/>
            <a:ext cx="8499872" cy="556022"/>
          </a:xfrm>
        </p:spPr>
        <p:txBody>
          <a:bodyPr/>
          <a:lstStyle/>
          <a:p>
            <a:r>
              <a:rPr lang="en-US" dirty="0"/>
              <a:t>Windows Autopilot // </a:t>
            </a:r>
            <a:r>
              <a:rPr lang="en-US" dirty="0">
                <a:solidFill>
                  <a:schemeClr val="accent1"/>
                </a:solidFill>
              </a:rPr>
              <a:t>User-Driven deployment with Hybrid Azure AD</a:t>
            </a:r>
            <a:endParaRPr lang="en-US" dirty="0"/>
          </a:p>
        </p:txBody>
      </p:sp>
    </p:spTree>
    <p:extLst>
      <p:ext uri="{BB962C8B-B14F-4D97-AF65-F5344CB8AC3E}">
        <p14:creationId xmlns:p14="http://schemas.microsoft.com/office/powerpoint/2010/main" val="1367294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5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fade">
                                      <p:cBhvr>
                                        <p:cTn id="12" dur="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
                                        </p:tgtEl>
                                        <p:attrNameLst>
                                          <p:attrName>style.visibility</p:attrName>
                                        </p:attrNameLst>
                                      </p:cBhvr>
                                      <p:to>
                                        <p:strVal val="visible"/>
                                      </p:to>
                                    </p:set>
                                    <p:animEffect transition="in" filter="fade">
                                      <p:cBhvr>
                                        <p:cTn id="17" dur="500"/>
                                        <p:tgtEl>
                                          <p:spTgt spid="3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0"/>
                                        </p:tgtEl>
                                        <p:attrNameLst>
                                          <p:attrName>style.visibility</p:attrName>
                                        </p:attrNameLst>
                                      </p:cBhvr>
                                      <p:to>
                                        <p:strVal val="visible"/>
                                      </p:to>
                                    </p:set>
                                    <p:animEffect transition="in" filter="fade">
                                      <p:cBhvr>
                                        <p:cTn id="27" dur="500"/>
                                        <p:tgtEl>
                                          <p:spTgt spid="38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2"/>
                                        </p:tgtEl>
                                        <p:attrNameLst>
                                          <p:attrName>style.visibility</p:attrName>
                                        </p:attrNameLst>
                                      </p:cBhvr>
                                      <p:to>
                                        <p:strVal val="visible"/>
                                      </p:to>
                                    </p:set>
                                    <p:animEffect transition="in" filter="fade">
                                      <p:cBhvr>
                                        <p:cTn id="32" dur="500"/>
                                        <p:tgtEl>
                                          <p:spTgt spid="38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4"/>
                                        </p:tgtEl>
                                        <p:attrNameLst>
                                          <p:attrName>style.visibility</p:attrName>
                                        </p:attrNameLst>
                                      </p:cBhvr>
                                      <p:to>
                                        <p:strVal val="visible"/>
                                      </p:to>
                                    </p:set>
                                    <p:animEffect transition="in" filter="fade">
                                      <p:cBhvr>
                                        <p:cTn id="37" dur="5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2276856"/>
            <a:ext cx="6356171" cy="373949"/>
          </a:xfrm>
        </p:spPr>
        <p:txBody>
          <a:bodyPr/>
          <a:lstStyle/>
          <a:p>
            <a:r>
              <a:rPr lang="en-US" dirty="0"/>
              <a:t>Demo | </a:t>
            </a:r>
            <a:r>
              <a:rPr lang="en-US" dirty="0">
                <a:solidFill>
                  <a:schemeClr val="accent1"/>
                </a:solidFill>
              </a:rPr>
              <a:t>Hybrid Azure AD join</a:t>
            </a:r>
          </a:p>
        </p:txBody>
      </p:sp>
    </p:spTree>
    <p:extLst>
      <p:ext uri="{BB962C8B-B14F-4D97-AF65-F5344CB8AC3E}">
        <p14:creationId xmlns:p14="http://schemas.microsoft.com/office/powerpoint/2010/main" val="348301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Agenda</a:t>
            </a:r>
          </a:p>
        </p:txBody>
      </p:sp>
      <p:sp>
        <p:nvSpPr>
          <p:cNvPr id="3" name="Text Placeholder 2"/>
          <p:cNvSpPr>
            <a:spLocks noGrp="1"/>
          </p:cNvSpPr>
          <p:nvPr>
            <p:ph type="body" sz="quarter" idx="10"/>
          </p:nvPr>
        </p:nvSpPr>
        <p:spPr/>
        <p:txBody>
          <a:bodyPr>
            <a:normAutofit fontScale="92500" lnSpcReduction="20000"/>
          </a:bodyPr>
          <a:lstStyle/>
          <a:p>
            <a:r>
              <a:rPr lang="en-US" dirty="0"/>
              <a:t>Configuration Manager</a:t>
            </a:r>
          </a:p>
          <a:p>
            <a:pPr lvl="1"/>
            <a:r>
              <a:rPr lang="en-US" dirty="0"/>
              <a:t>Support information</a:t>
            </a:r>
          </a:p>
          <a:p>
            <a:pPr lvl="1"/>
            <a:r>
              <a:rPr lang="en-US" dirty="0"/>
              <a:t>What was added in 1806</a:t>
            </a:r>
          </a:p>
          <a:p>
            <a:pPr lvl="1"/>
            <a:r>
              <a:rPr lang="en-US" dirty="0"/>
              <a:t>What was added in 1810</a:t>
            </a:r>
          </a:p>
          <a:p>
            <a:pPr lvl="1"/>
            <a:r>
              <a:rPr lang="en-US" dirty="0"/>
              <a:t>What is included in Technical Previews</a:t>
            </a:r>
          </a:p>
          <a:p>
            <a:r>
              <a:rPr lang="en-US" dirty="0"/>
              <a:t>Intune</a:t>
            </a:r>
          </a:p>
          <a:p>
            <a:pPr lvl="1"/>
            <a:r>
              <a:rPr lang="en-US" dirty="0"/>
              <a:t>Autopilot (quick update incl. Hybrid Azure AD join)</a:t>
            </a:r>
          </a:p>
          <a:p>
            <a:pPr lvl="1"/>
            <a:r>
              <a:rPr lang="en-US" dirty="0"/>
              <a:t>Win32 App support (MSIX and </a:t>
            </a:r>
            <a:r>
              <a:rPr lang="en-US" dirty="0" err="1"/>
              <a:t>IntuneWin</a:t>
            </a:r>
            <a:r>
              <a:rPr lang="en-US" dirty="0"/>
              <a:t>)</a:t>
            </a:r>
          </a:p>
          <a:p>
            <a:pPr lvl="1"/>
            <a:r>
              <a:rPr lang="en-US" dirty="0"/>
              <a:t>Administrative templates (Public Preview)</a:t>
            </a:r>
          </a:p>
          <a:p>
            <a:pPr lvl="1"/>
            <a:r>
              <a:rPr lang="en-US" dirty="0"/>
              <a:t>Security Baseline (Public Preview)</a:t>
            </a:r>
          </a:p>
          <a:p>
            <a:pPr lvl="1"/>
            <a:r>
              <a:rPr lang="en-US" dirty="0"/>
              <a:t>(Issue SCEP certificates to user-less devices)</a:t>
            </a:r>
          </a:p>
          <a:p>
            <a:pPr lvl="1"/>
            <a:r>
              <a:rPr lang="en-US" dirty="0"/>
              <a:t>(Simplified administration)</a:t>
            </a:r>
          </a:p>
        </p:txBody>
      </p:sp>
    </p:spTree>
    <p:extLst>
      <p:ext uri="{BB962C8B-B14F-4D97-AF65-F5344CB8AC3E}">
        <p14:creationId xmlns:p14="http://schemas.microsoft.com/office/powerpoint/2010/main" val="884326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ybrid Join">
            <a:hlinkClick r:id="" action="ppaction://media"/>
            <a:extLst>
              <a:ext uri="{FF2B5EF4-FFF2-40B4-BE49-F238E27FC236}">
                <a16:creationId xmlns:a16="http://schemas.microsoft.com/office/drawing/2014/main" id="{9D278D1D-BDAB-46B3-A733-2E1CFC5CC0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59728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6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E7A3-CB4D-43DF-99AD-768A649FA110}"/>
              </a:ext>
            </a:extLst>
          </p:cNvPr>
          <p:cNvSpPr>
            <a:spLocks noGrp="1"/>
          </p:cNvSpPr>
          <p:nvPr>
            <p:ph type="title"/>
          </p:nvPr>
        </p:nvSpPr>
        <p:spPr>
          <a:xfrm>
            <a:off x="322095" y="2012879"/>
            <a:ext cx="8499810" cy="1117742"/>
          </a:xfrm>
        </p:spPr>
        <p:txBody>
          <a:bodyPr/>
          <a:lstStyle/>
          <a:p>
            <a:pPr algn="ctr"/>
            <a:r>
              <a:rPr lang="en-US" sz="8625"/>
              <a:t>January 14, 2020</a:t>
            </a:r>
          </a:p>
        </p:txBody>
      </p:sp>
    </p:spTree>
    <p:extLst>
      <p:ext uri="{BB962C8B-B14F-4D97-AF65-F5344CB8AC3E}">
        <p14:creationId xmlns:p14="http://schemas.microsoft.com/office/powerpoint/2010/main" val="68611024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0B816E-9F3B-4852-939C-30032E7E0246}"/>
              </a:ext>
            </a:extLst>
          </p:cNvPr>
          <p:cNvPicPr>
            <a:picLocks noChangeAspect="1"/>
          </p:cNvPicPr>
          <p:nvPr/>
        </p:nvPicPr>
        <p:blipFill>
          <a:blip r:embed="rId3"/>
          <a:stretch>
            <a:fillRect/>
          </a:stretch>
        </p:blipFill>
        <p:spPr>
          <a:xfrm>
            <a:off x="899592" y="915566"/>
            <a:ext cx="7092280" cy="2823602"/>
          </a:xfrm>
          <a:prstGeom prst="rect">
            <a:avLst/>
          </a:prstGeom>
        </p:spPr>
      </p:pic>
    </p:spTree>
    <p:extLst>
      <p:ext uri="{BB962C8B-B14F-4D97-AF65-F5344CB8AC3E}">
        <p14:creationId xmlns:p14="http://schemas.microsoft.com/office/powerpoint/2010/main" val="1020404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E9E13-13E1-4E5E-AE94-10A724631741}"/>
              </a:ext>
            </a:extLst>
          </p:cNvPr>
          <p:cNvSpPr>
            <a:spLocks noGrp="1"/>
          </p:cNvSpPr>
          <p:nvPr>
            <p:ph type="title"/>
          </p:nvPr>
        </p:nvSpPr>
        <p:spPr>
          <a:xfrm>
            <a:off x="797154" y="195987"/>
            <a:ext cx="7369462" cy="638773"/>
          </a:xfrm>
        </p:spPr>
        <p:txBody>
          <a:bodyPr/>
          <a:lstStyle/>
          <a:p>
            <a:r>
              <a:rPr lang="en-US" dirty="0"/>
              <a:t>Apps</a:t>
            </a:r>
          </a:p>
        </p:txBody>
      </p:sp>
      <p:sp>
        <p:nvSpPr>
          <p:cNvPr id="6" name="Content Placeholder 5">
            <a:extLst>
              <a:ext uri="{FF2B5EF4-FFF2-40B4-BE49-F238E27FC236}">
                <a16:creationId xmlns:a16="http://schemas.microsoft.com/office/drawing/2014/main" id="{8BB3B699-6B02-4128-A1A3-D8956500055F}"/>
              </a:ext>
            </a:extLst>
          </p:cNvPr>
          <p:cNvSpPr>
            <a:spLocks noGrp="1"/>
          </p:cNvSpPr>
          <p:nvPr>
            <p:ph idx="1"/>
          </p:nvPr>
        </p:nvSpPr>
        <p:spPr>
          <a:xfrm>
            <a:off x="201933" y="891884"/>
            <a:ext cx="8740141" cy="3777957"/>
          </a:xfrm>
        </p:spPr>
        <p:txBody>
          <a:bodyPr/>
          <a:lstStyle/>
          <a:p>
            <a:r>
              <a:rPr lang="en-US" dirty="0"/>
              <a:t>MSIX</a:t>
            </a:r>
          </a:p>
          <a:p>
            <a:pPr lvl="1"/>
            <a:r>
              <a:rPr lang="en-US" dirty="0"/>
              <a:t>MSIX uses the containerization technology available in Windows</a:t>
            </a:r>
          </a:p>
          <a:p>
            <a:pPr lvl="1"/>
            <a:r>
              <a:rPr lang="en-US" dirty="0"/>
              <a:t>Clean removal of packages</a:t>
            </a:r>
          </a:p>
          <a:p>
            <a:pPr lvl="1"/>
            <a:r>
              <a:rPr lang="en-US" dirty="0"/>
              <a:t>No administrative credentials needed for integration</a:t>
            </a:r>
          </a:p>
          <a:p>
            <a:pPr lvl="1"/>
            <a:r>
              <a:rPr lang="en-US" dirty="0"/>
              <a:t>Block level differential update</a:t>
            </a:r>
          </a:p>
          <a:p>
            <a:pPr lvl="1"/>
            <a:r>
              <a:rPr lang="en-US" dirty="0"/>
              <a:t>Global/per user targeting of applications</a:t>
            </a:r>
          </a:p>
          <a:p>
            <a:pPr lvl="1"/>
            <a:r>
              <a:rPr lang="en-US" dirty="0"/>
              <a:t>Native integration into current and future Operating System versions</a:t>
            </a:r>
          </a:p>
          <a:p>
            <a:pPr lvl="1"/>
            <a:r>
              <a:rPr lang="en-US" dirty="0"/>
              <a:t>Supported by Intune &amp; Configuration Manager</a:t>
            </a:r>
          </a:p>
          <a:p>
            <a:r>
              <a:rPr lang="en-US" dirty="0"/>
              <a:t>Win32 app integration with Intune</a:t>
            </a:r>
          </a:p>
          <a:p>
            <a:pPr lvl="1"/>
            <a:r>
              <a:rPr lang="en-US" dirty="0" err="1"/>
              <a:t>IntuneAppUtil</a:t>
            </a:r>
            <a:endParaRPr lang="en-US" dirty="0"/>
          </a:p>
          <a:p>
            <a:pPr lvl="1"/>
            <a:endParaRPr lang="en-US" dirty="0"/>
          </a:p>
        </p:txBody>
      </p:sp>
    </p:spTree>
    <p:extLst>
      <p:ext uri="{BB962C8B-B14F-4D97-AF65-F5344CB8AC3E}">
        <p14:creationId xmlns:p14="http://schemas.microsoft.com/office/powerpoint/2010/main" val="4224280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717B1-BE7B-496A-BE74-EDC6221C10E5}"/>
              </a:ext>
            </a:extLst>
          </p:cNvPr>
          <p:cNvSpPr>
            <a:spLocks noGrp="1"/>
          </p:cNvSpPr>
          <p:nvPr>
            <p:ph type="title"/>
          </p:nvPr>
        </p:nvSpPr>
        <p:spPr/>
        <p:txBody>
          <a:bodyPr/>
          <a:lstStyle/>
          <a:p>
            <a:r>
              <a:rPr lang="en-US" dirty="0" err="1"/>
              <a:t>IntuneAppUtil</a:t>
            </a:r>
            <a:endParaRPr lang="en-US" dirty="0"/>
          </a:p>
        </p:txBody>
      </p:sp>
      <p:pic>
        <p:nvPicPr>
          <p:cNvPr id="4" name="Content Placeholder 3">
            <a:extLst>
              <a:ext uri="{FF2B5EF4-FFF2-40B4-BE49-F238E27FC236}">
                <a16:creationId xmlns:a16="http://schemas.microsoft.com/office/drawing/2014/main" id="{F378CC98-310B-4FAE-8F58-CEF55636C0D0}"/>
              </a:ext>
            </a:extLst>
          </p:cNvPr>
          <p:cNvPicPr>
            <a:picLocks noGrp="1" noChangeAspect="1"/>
          </p:cNvPicPr>
          <p:nvPr>
            <p:ph idx="1"/>
          </p:nvPr>
        </p:nvPicPr>
        <p:blipFill>
          <a:blip r:embed="rId2"/>
          <a:stretch>
            <a:fillRect/>
          </a:stretch>
        </p:blipFill>
        <p:spPr>
          <a:xfrm>
            <a:off x="628650" y="1436300"/>
            <a:ext cx="7886700" cy="3129341"/>
          </a:xfrm>
          <a:prstGeom prst="rect">
            <a:avLst/>
          </a:prstGeom>
        </p:spPr>
      </p:pic>
    </p:spTree>
    <p:extLst>
      <p:ext uri="{BB962C8B-B14F-4D97-AF65-F5344CB8AC3E}">
        <p14:creationId xmlns:p14="http://schemas.microsoft.com/office/powerpoint/2010/main" val="831540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11A831-0E94-4835-8A4E-A5CFD94BFD4C}"/>
              </a:ext>
            </a:extLst>
          </p:cNvPr>
          <p:cNvSpPr>
            <a:spLocks noGrp="1"/>
          </p:cNvSpPr>
          <p:nvPr>
            <p:ph type="title"/>
          </p:nvPr>
        </p:nvSpPr>
        <p:spPr/>
        <p:txBody>
          <a:bodyPr/>
          <a:lstStyle/>
          <a:p>
            <a:r>
              <a:rPr lang="en-US" dirty="0">
                <a:solidFill>
                  <a:srgbClr val="FF0000"/>
                </a:solidFill>
              </a:rPr>
              <a:t>Prepping the content</a:t>
            </a:r>
          </a:p>
        </p:txBody>
      </p:sp>
      <p:graphicFrame>
        <p:nvGraphicFramePr>
          <p:cNvPr id="6" name="Diagram 5">
            <a:extLst>
              <a:ext uri="{FF2B5EF4-FFF2-40B4-BE49-F238E27FC236}">
                <a16:creationId xmlns:a16="http://schemas.microsoft.com/office/drawing/2014/main" id="{43A59294-C67D-49A5-B3E6-506B366EBE4E}"/>
              </a:ext>
            </a:extLst>
          </p:cNvPr>
          <p:cNvGraphicFramePr/>
          <p:nvPr>
            <p:extLst>
              <p:ext uri="{D42A27DB-BD31-4B8C-83A1-F6EECF244321}">
                <p14:modId xmlns:p14="http://schemas.microsoft.com/office/powerpoint/2010/main" val="3532729527"/>
              </p:ext>
            </p:extLst>
          </p:nvPr>
        </p:nvGraphicFramePr>
        <p:xfrm>
          <a:off x="438913" y="937870"/>
          <a:ext cx="8263890" cy="2986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cript_F03A" title="Icon of an unrolled document with writing on it">
            <a:extLst>
              <a:ext uri="{FF2B5EF4-FFF2-40B4-BE49-F238E27FC236}">
                <a16:creationId xmlns:a16="http://schemas.microsoft.com/office/drawing/2014/main" id="{2F0F1AE9-63FB-4405-A30B-9399CB239A3B}"/>
              </a:ext>
            </a:extLst>
          </p:cNvPr>
          <p:cNvSpPr>
            <a:spLocks noChangeAspect="1" noEditPoints="1"/>
          </p:cNvSpPr>
          <p:nvPr/>
        </p:nvSpPr>
        <p:spPr bwMode="auto">
          <a:xfrm>
            <a:off x="3272034" y="3361061"/>
            <a:ext cx="562625" cy="56289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defRPr/>
            </a:pPr>
            <a:endParaRPr lang="en-US" sz="1324">
              <a:solidFill>
                <a:srgbClr val="FF0000"/>
              </a:solidFill>
              <a:latin typeface="Segoe UI"/>
            </a:endParaRPr>
          </a:p>
        </p:txBody>
      </p:sp>
      <p:sp>
        <p:nvSpPr>
          <p:cNvPr id="7" name="arrow_3" title="Icon of an arrow pointing down at a line">
            <a:extLst>
              <a:ext uri="{FF2B5EF4-FFF2-40B4-BE49-F238E27FC236}">
                <a16:creationId xmlns:a16="http://schemas.microsoft.com/office/drawing/2014/main" id="{9FF7FE7B-C65C-4DB0-8733-A9AB8661DBF3}"/>
              </a:ext>
            </a:extLst>
          </p:cNvPr>
          <p:cNvSpPr>
            <a:spLocks noChangeAspect="1" noEditPoints="1"/>
          </p:cNvSpPr>
          <p:nvPr/>
        </p:nvSpPr>
        <p:spPr bwMode="auto">
          <a:xfrm>
            <a:off x="997528" y="3653394"/>
            <a:ext cx="159283" cy="27432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775">
              <a:defRPr/>
            </a:pPr>
            <a:endParaRPr lang="en-US" sz="675" dirty="0">
              <a:solidFill>
                <a:srgbClr val="FF0000"/>
              </a:solidFill>
              <a:latin typeface="Segoe UI"/>
            </a:endParaRPr>
          </a:p>
        </p:txBody>
      </p:sp>
      <p:sp>
        <p:nvSpPr>
          <p:cNvPr id="8" name="cloud" title="Icon of a cloud">
            <a:extLst>
              <a:ext uri="{FF2B5EF4-FFF2-40B4-BE49-F238E27FC236}">
                <a16:creationId xmlns:a16="http://schemas.microsoft.com/office/drawing/2014/main" id="{0E641B59-7F0D-4E6B-B59D-D4ADFF5AE769}"/>
              </a:ext>
            </a:extLst>
          </p:cNvPr>
          <p:cNvSpPr>
            <a:spLocks noChangeAspect="1"/>
          </p:cNvSpPr>
          <p:nvPr/>
        </p:nvSpPr>
        <p:spPr bwMode="auto">
          <a:xfrm>
            <a:off x="888574" y="3339290"/>
            <a:ext cx="377190" cy="24030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defRPr/>
            </a:pPr>
            <a:endParaRPr lang="en-US" sz="675" dirty="0">
              <a:solidFill>
                <a:srgbClr val="FF0000"/>
              </a:solidFill>
              <a:latin typeface="Segoe UI"/>
            </a:endParaRPr>
          </a:p>
        </p:txBody>
      </p:sp>
      <p:sp>
        <p:nvSpPr>
          <p:cNvPr id="9" name="Shield_EA18" title="Icon of a shield">
            <a:extLst>
              <a:ext uri="{FF2B5EF4-FFF2-40B4-BE49-F238E27FC236}">
                <a16:creationId xmlns:a16="http://schemas.microsoft.com/office/drawing/2014/main" id="{892D45E7-4C82-4B54-9BEC-829F074F3D22}"/>
              </a:ext>
            </a:extLst>
          </p:cNvPr>
          <p:cNvSpPr>
            <a:spLocks noChangeAspect="1"/>
          </p:cNvSpPr>
          <p:nvPr/>
        </p:nvSpPr>
        <p:spPr bwMode="auto">
          <a:xfrm>
            <a:off x="5446168" y="3361061"/>
            <a:ext cx="528707" cy="56289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defRPr/>
            </a:pPr>
            <a:endParaRPr lang="en-US" sz="1324">
              <a:solidFill>
                <a:srgbClr val="FF0000"/>
              </a:solidFill>
              <a:latin typeface="Segoe UI"/>
            </a:endParaRPr>
          </a:p>
        </p:txBody>
      </p:sp>
      <p:sp>
        <p:nvSpPr>
          <p:cNvPr id="10" name="arrow" title="Icon of an arrow">
            <a:extLst>
              <a:ext uri="{FF2B5EF4-FFF2-40B4-BE49-F238E27FC236}">
                <a16:creationId xmlns:a16="http://schemas.microsoft.com/office/drawing/2014/main" id="{EB152721-DCC8-48D1-8478-D7674076A31E}"/>
              </a:ext>
            </a:extLst>
          </p:cNvPr>
          <p:cNvSpPr>
            <a:spLocks noChangeAspect="1" noEditPoints="1"/>
          </p:cNvSpPr>
          <p:nvPr/>
        </p:nvSpPr>
        <p:spPr bwMode="auto">
          <a:xfrm>
            <a:off x="7135768" y="3406667"/>
            <a:ext cx="562625" cy="51916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775">
              <a:defRPr/>
            </a:pPr>
            <a:endParaRPr lang="en-US" sz="675" dirty="0">
              <a:solidFill>
                <a:srgbClr val="FF0000"/>
              </a:solidFill>
              <a:latin typeface="Segoe UI"/>
            </a:endParaRPr>
          </a:p>
        </p:txBody>
      </p:sp>
      <p:sp>
        <p:nvSpPr>
          <p:cNvPr id="3" name="TextBox 2">
            <a:extLst>
              <a:ext uri="{FF2B5EF4-FFF2-40B4-BE49-F238E27FC236}">
                <a16:creationId xmlns:a16="http://schemas.microsoft.com/office/drawing/2014/main" id="{644119C4-2BDA-4B86-BA2C-38C0282D7A5C}"/>
              </a:ext>
            </a:extLst>
          </p:cNvPr>
          <p:cNvSpPr txBox="1"/>
          <p:nvPr/>
        </p:nvSpPr>
        <p:spPr>
          <a:xfrm>
            <a:off x="7777093" y="3548957"/>
            <a:ext cx="1360715" cy="230832"/>
          </a:xfrm>
          <a:prstGeom prst="rect">
            <a:avLst/>
          </a:prstGeom>
          <a:noFill/>
        </p:spPr>
        <p:txBody>
          <a:bodyPr wrap="square" lIns="0" tIns="0" rIns="0" bIns="0" rtlCol="0" anchor="ctr">
            <a:spAutoFit/>
          </a:bodyPr>
          <a:lstStyle/>
          <a:p>
            <a:pPr defTabSz="685775">
              <a:defRPr/>
            </a:pPr>
            <a:r>
              <a:rPr lang="en-US" sz="1500" dirty="0">
                <a:solidFill>
                  <a:srgbClr val="FF0000"/>
                </a:solidFill>
                <a:latin typeface="Segoe UI"/>
              </a:rPr>
              <a:t>.intunewin</a:t>
            </a:r>
          </a:p>
        </p:txBody>
      </p:sp>
      <p:sp>
        <p:nvSpPr>
          <p:cNvPr id="11" name="TextBox 10">
            <a:extLst>
              <a:ext uri="{FF2B5EF4-FFF2-40B4-BE49-F238E27FC236}">
                <a16:creationId xmlns:a16="http://schemas.microsoft.com/office/drawing/2014/main" id="{693CA27F-903E-4C93-A3E3-332580FC7DF1}"/>
              </a:ext>
            </a:extLst>
          </p:cNvPr>
          <p:cNvSpPr txBox="1"/>
          <p:nvPr/>
        </p:nvSpPr>
        <p:spPr>
          <a:xfrm>
            <a:off x="1333976" y="3373391"/>
            <a:ext cx="905936" cy="230832"/>
          </a:xfrm>
          <a:prstGeom prst="rect">
            <a:avLst/>
          </a:prstGeom>
          <a:noFill/>
        </p:spPr>
        <p:txBody>
          <a:bodyPr wrap="square" lIns="0" tIns="0" rIns="0" bIns="0" rtlCol="0">
            <a:spAutoFit/>
          </a:bodyPr>
          <a:lstStyle/>
          <a:p>
            <a:pPr defTabSz="685775">
              <a:defRPr/>
            </a:pPr>
            <a:r>
              <a:rPr lang="en-US" sz="1500" dirty="0">
                <a:solidFill>
                  <a:srgbClr val="FF0000"/>
                </a:solidFill>
                <a:latin typeface="Segoe UI"/>
              </a:rPr>
              <a:t>GitHub</a:t>
            </a:r>
          </a:p>
        </p:txBody>
      </p:sp>
    </p:spTree>
    <p:extLst>
      <p:ext uri="{BB962C8B-B14F-4D97-AF65-F5344CB8AC3E}">
        <p14:creationId xmlns:p14="http://schemas.microsoft.com/office/powerpoint/2010/main" val="1144908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0B816E-9F3B-4852-939C-30032E7E0246}"/>
              </a:ext>
            </a:extLst>
          </p:cNvPr>
          <p:cNvPicPr>
            <a:picLocks noChangeAspect="1"/>
          </p:cNvPicPr>
          <p:nvPr/>
        </p:nvPicPr>
        <p:blipFill>
          <a:blip r:embed="rId3"/>
          <a:stretch>
            <a:fillRect/>
          </a:stretch>
        </p:blipFill>
        <p:spPr>
          <a:xfrm>
            <a:off x="899592" y="915566"/>
            <a:ext cx="7092280" cy="2823602"/>
          </a:xfrm>
          <a:prstGeom prst="rect">
            <a:avLst/>
          </a:prstGeom>
        </p:spPr>
      </p:pic>
    </p:spTree>
    <p:extLst>
      <p:ext uri="{BB962C8B-B14F-4D97-AF65-F5344CB8AC3E}">
        <p14:creationId xmlns:p14="http://schemas.microsoft.com/office/powerpoint/2010/main" val="687472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09FA63D-FE15-409F-8C28-356D6C9B592F}"/>
              </a:ext>
            </a:extLst>
          </p:cNvPr>
          <p:cNvSpPr txBox="1">
            <a:spLocks/>
          </p:cNvSpPr>
          <p:nvPr/>
        </p:nvSpPr>
        <p:spPr>
          <a:xfrm>
            <a:off x="201930" y="217135"/>
            <a:ext cx="8741880" cy="674749"/>
          </a:xfrm>
          <a:prstGeom prst="rect">
            <a:avLst/>
          </a:prstGeom>
        </p:spPr>
        <p:txBody>
          <a:bodyPr/>
          <a:lstStyle>
            <a:lvl1pPr algn="l" defTabSz="685512" rtl="0" eaLnBrk="1" latinLnBrk="0" hangingPunct="1">
              <a:lnSpc>
                <a:spcPct val="90000"/>
              </a:lnSpc>
              <a:spcBef>
                <a:spcPct val="0"/>
              </a:spcBef>
              <a:buNone/>
              <a:defRPr lang="en-US" sz="3527" b="0" kern="1200" cap="none" spc="-75"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endParaRPr lang="en-US" dirty="0"/>
          </a:p>
        </p:txBody>
      </p:sp>
      <p:sp>
        <p:nvSpPr>
          <p:cNvPr id="4" name="Content Placeholder 5">
            <a:extLst>
              <a:ext uri="{FF2B5EF4-FFF2-40B4-BE49-F238E27FC236}">
                <a16:creationId xmlns:a16="http://schemas.microsoft.com/office/drawing/2014/main" id="{309BC830-C871-47CB-AB9D-B92CD94A91BD}"/>
              </a:ext>
            </a:extLst>
          </p:cNvPr>
          <p:cNvSpPr txBox="1">
            <a:spLocks/>
          </p:cNvSpPr>
          <p:nvPr/>
        </p:nvSpPr>
        <p:spPr>
          <a:xfrm>
            <a:off x="201933" y="891884"/>
            <a:ext cx="8740141" cy="3777957"/>
          </a:xfrm>
          <a:prstGeom prst="rect">
            <a:avLst/>
          </a:prstGeom>
        </p:spPr>
        <p:txBody>
          <a:bodyPr/>
          <a:lstStyle>
            <a:lvl1pPr marL="252011" marR="0" indent="-252011" algn="l" defTabSz="685512"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353" marR="0" indent="-177341" algn="l" defTabSz="68551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27"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035"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044"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15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914"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671"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42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lvl="1"/>
            <a:endParaRPr lang="en-US" sz="1200" dirty="0"/>
          </a:p>
        </p:txBody>
      </p:sp>
      <p:sp>
        <p:nvSpPr>
          <p:cNvPr id="2" name="Title 1">
            <a:extLst>
              <a:ext uri="{FF2B5EF4-FFF2-40B4-BE49-F238E27FC236}">
                <a16:creationId xmlns:a16="http://schemas.microsoft.com/office/drawing/2014/main" id="{4EC7FAF1-6DE4-46C2-B2FF-2D713895B81E}"/>
              </a:ext>
            </a:extLst>
          </p:cNvPr>
          <p:cNvSpPr>
            <a:spLocks noGrp="1"/>
          </p:cNvSpPr>
          <p:nvPr>
            <p:ph type="title"/>
          </p:nvPr>
        </p:nvSpPr>
        <p:spPr/>
        <p:txBody>
          <a:bodyPr>
            <a:normAutofit/>
          </a:bodyPr>
          <a:lstStyle/>
          <a:p>
            <a:r>
              <a:rPr lang="en-US" dirty="0"/>
              <a:t>Administrative templates (Out with the old…)</a:t>
            </a:r>
          </a:p>
        </p:txBody>
      </p:sp>
      <p:sp>
        <p:nvSpPr>
          <p:cNvPr id="5" name="Text Placeholder 4">
            <a:extLst>
              <a:ext uri="{FF2B5EF4-FFF2-40B4-BE49-F238E27FC236}">
                <a16:creationId xmlns:a16="http://schemas.microsoft.com/office/drawing/2014/main" id="{F20F2D0B-8AD4-4551-BE4F-A6AF3D0FA4E0}"/>
              </a:ext>
            </a:extLst>
          </p:cNvPr>
          <p:cNvSpPr>
            <a:spLocks noGrp="1"/>
          </p:cNvSpPr>
          <p:nvPr>
            <p:ph type="body" sz="quarter" idx="10"/>
          </p:nvPr>
        </p:nvSpPr>
        <p:spPr/>
        <p:txBody>
          <a:bodyPr>
            <a:normAutofit lnSpcReduction="10000"/>
          </a:bodyPr>
          <a:lstStyle/>
          <a:p>
            <a:r>
              <a:rPr lang="en-US" dirty="0"/>
              <a:t>Administrative templates include about 300 settings that can be managed in Intune. Previously, these settings only existed in the group policy editor.</a:t>
            </a:r>
          </a:p>
          <a:p>
            <a:r>
              <a:rPr lang="en-US" dirty="0"/>
              <a:t>Administrative templates are available in public preview.</a:t>
            </a:r>
          </a:p>
          <a:p>
            <a:r>
              <a:rPr lang="en-US" dirty="0"/>
              <a:t>Administrative templates are moving from </a:t>
            </a:r>
            <a:r>
              <a:rPr lang="en-US" b="1" dirty="0"/>
              <a:t>Device configuration</a:t>
            </a:r>
            <a:r>
              <a:rPr lang="en-US" dirty="0"/>
              <a:t> &gt; </a:t>
            </a:r>
            <a:r>
              <a:rPr lang="en-US" b="1" dirty="0"/>
              <a:t>Administrative templates</a:t>
            </a:r>
            <a:r>
              <a:rPr lang="en-US" dirty="0"/>
              <a:t> to </a:t>
            </a:r>
            <a:r>
              <a:rPr lang="en-US" b="1" dirty="0"/>
              <a:t>Device configuration</a:t>
            </a:r>
            <a:r>
              <a:rPr lang="en-US" dirty="0"/>
              <a:t> &gt; </a:t>
            </a:r>
            <a:r>
              <a:rPr lang="en-US" b="1" dirty="0"/>
              <a:t>Profiles</a:t>
            </a:r>
            <a:r>
              <a:rPr lang="en-US" dirty="0"/>
              <a:t> &gt; </a:t>
            </a:r>
            <a:r>
              <a:rPr lang="en-US" b="1" dirty="0"/>
              <a:t>Create profile</a:t>
            </a:r>
            <a:r>
              <a:rPr lang="en-US" dirty="0"/>
              <a:t> &gt; in </a:t>
            </a:r>
            <a:r>
              <a:rPr lang="en-US" b="1" dirty="0"/>
              <a:t>Platform</a:t>
            </a:r>
            <a:r>
              <a:rPr lang="en-US" dirty="0"/>
              <a:t>, choose </a:t>
            </a:r>
            <a:r>
              <a:rPr lang="en-US" b="1" dirty="0"/>
              <a:t>Windows 10 and later</a:t>
            </a:r>
            <a:r>
              <a:rPr lang="en-US" dirty="0"/>
              <a:t> &gt; in </a:t>
            </a:r>
            <a:r>
              <a:rPr lang="en-US" b="1" dirty="0"/>
              <a:t>Profile type</a:t>
            </a:r>
            <a:r>
              <a:rPr lang="en-US" dirty="0"/>
              <a:t>, choose </a:t>
            </a:r>
            <a:r>
              <a:rPr lang="en-US" b="1" dirty="0"/>
              <a:t>Administrative templates</a:t>
            </a:r>
            <a:r>
              <a:rPr lang="en-US" dirty="0"/>
              <a:t>.</a:t>
            </a:r>
          </a:p>
          <a:p>
            <a:r>
              <a:rPr lang="en-US" dirty="0"/>
              <a:t>Reporting is enabled</a:t>
            </a:r>
          </a:p>
          <a:p>
            <a:endParaRPr lang="en-US" dirty="0"/>
          </a:p>
        </p:txBody>
      </p:sp>
    </p:spTree>
    <p:extLst>
      <p:ext uri="{BB962C8B-B14F-4D97-AF65-F5344CB8AC3E}">
        <p14:creationId xmlns:p14="http://schemas.microsoft.com/office/powerpoint/2010/main" val="3595378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24DF0E3C-9DDC-4758-BBB7-DE597AFAEEAC}"/>
              </a:ext>
            </a:extLst>
          </p:cNvPr>
          <p:cNvSpPr txBox="1">
            <a:spLocks/>
          </p:cNvSpPr>
          <p:nvPr/>
        </p:nvSpPr>
        <p:spPr>
          <a:xfrm>
            <a:off x="201930" y="217135"/>
            <a:ext cx="8741880" cy="674749"/>
          </a:xfrm>
          <a:prstGeom prst="rect">
            <a:avLst/>
          </a:prstGeom>
        </p:spPr>
        <p:txBody>
          <a:bodyPr/>
          <a:lstStyle>
            <a:lvl1pPr algn="l" defTabSz="685512" rtl="0" eaLnBrk="1" latinLnBrk="0" hangingPunct="1">
              <a:lnSpc>
                <a:spcPct val="90000"/>
              </a:lnSpc>
              <a:spcBef>
                <a:spcPct val="0"/>
              </a:spcBef>
              <a:buNone/>
              <a:defRPr lang="en-US" sz="3527" b="0" kern="1200" cap="none" spc="-75"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endParaRPr lang="en-US" b="1" dirty="0"/>
          </a:p>
        </p:txBody>
      </p:sp>
      <p:sp>
        <p:nvSpPr>
          <p:cNvPr id="3" name="Content Placeholder 5">
            <a:extLst>
              <a:ext uri="{FF2B5EF4-FFF2-40B4-BE49-F238E27FC236}">
                <a16:creationId xmlns:a16="http://schemas.microsoft.com/office/drawing/2014/main" id="{D86E92C9-BA5E-46BD-A520-30D3E0ED1F8F}"/>
              </a:ext>
            </a:extLst>
          </p:cNvPr>
          <p:cNvSpPr txBox="1">
            <a:spLocks/>
          </p:cNvSpPr>
          <p:nvPr/>
        </p:nvSpPr>
        <p:spPr>
          <a:xfrm>
            <a:off x="201933" y="891884"/>
            <a:ext cx="8740141" cy="3777957"/>
          </a:xfrm>
          <a:prstGeom prst="rect">
            <a:avLst/>
          </a:prstGeom>
        </p:spPr>
        <p:txBody>
          <a:bodyPr/>
          <a:lstStyle>
            <a:lvl1pPr marL="252011" marR="0" indent="-252011" algn="l" defTabSz="685512"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353" marR="0" indent="-177341" algn="l" defTabSz="68551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27"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035"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044"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15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914"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671"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42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lvl="1"/>
            <a:endParaRPr lang="en-US" sz="800" dirty="0"/>
          </a:p>
        </p:txBody>
      </p:sp>
      <p:sp>
        <p:nvSpPr>
          <p:cNvPr id="4" name="Title 3">
            <a:extLst>
              <a:ext uri="{FF2B5EF4-FFF2-40B4-BE49-F238E27FC236}">
                <a16:creationId xmlns:a16="http://schemas.microsoft.com/office/drawing/2014/main" id="{35F79651-1F3C-47B9-A94E-62A13A26E50B}"/>
              </a:ext>
            </a:extLst>
          </p:cNvPr>
          <p:cNvSpPr>
            <a:spLocks noGrp="1"/>
          </p:cNvSpPr>
          <p:nvPr>
            <p:ph type="title"/>
          </p:nvPr>
        </p:nvSpPr>
        <p:spPr/>
        <p:txBody>
          <a:bodyPr>
            <a:normAutofit fontScale="90000"/>
          </a:bodyPr>
          <a:lstStyle/>
          <a:p>
            <a:r>
              <a:rPr lang="en-US"/>
              <a:t>Windows 10 security baseline in Intune</a:t>
            </a:r>
            <a:br>
              <a:rPr lang="en-US"/>
            </a:br>
            <a:endParaRPr lang="en-US" dirty="0"/>
          </a:p>
        </p:txBody>
      </p:sp>
      <p:sp>
        <p:nvSpPr>
          <p:cNvPr id="7" name="Text Placeholder 6">
            <a:extLst>
              <a:ext uri="{FF2B5EF4-FFF2-40B4-BE49-F238E27FC236}">
                <a16:creationId xmlns:a16="http://schemas.microsoft.com/office/drawing/2014/main" id="{96096287-859F-4519-BD89-5A938993C559}"/>
              </a:ext>
            </a:extLst>
          </p:cNvPr>
          <p:cNvSpPr>
            <a:spLocks noGrp="1"/>
          </p:cNvSpPr>
          <p:nvPr>
            <p:ph type="body" sz="quarter" idx="10"/>
          </p:nvPr>
        </p:nvSpPr>
        <p:spPr>
          <a:xfrm>
            <a:off x="457200" y="1203598"/>
            <a:ext cx="8229600" cy="3466243"/>
          </a:xfrm>
        </p:spPr>
        <p:txBody>
          <a:bodyPr>
            <a:normAutofit/>
          </a:bodyPr>
          <a:lstStyle/>
          <a:p>
            <a:r>
              <a:rPr lang="en-US" sz="1600" dirty="0"/>
              <a:t>A security baseline includes the best practices and recommendations on settings that impact security. Intune partners with the same Windows security team that creates group policy security baselines. These recommendations are based on guidance and extensive experience.</a:t>
            </a:r>
          </a:p>
          <a:p>
            <a:r>
              <a:rPr lang="en-US" sz="1600" dirty="0"/>
              <a:t>If you're brand new to Intune, and not sure where to start, then security baselines gives you an advantage. You can quickly create and deploy a secure profile, knowing that you're helping protect your organization's resources and data.</a:t>
            </a:r>
          </a:p>
          <a:p>
            <a:r>
              <a:rPr lang="en-US" sz="1600" dirty="0"/>
              <a:t>If you currently use group policy, migrating to Intune for management is much easier with these baselines. These baselines are natively built in to Intune, and include a modern management experience.</a:t>
            </a:r>
          </a:p>
          <a:p>
            <a:r>
              <a:rPr lang="en-US" sz="1600" dirty="0"/>
              <a:t>Note: When using co-managed devices, you must switch the Device configuration workload (its settings) to Intune</a:t>
            </a:r>
          </a:p>
        </p:txBody>
      </p:sp>
    </p:spTree>
    <p:extLst>
      <p:ext uri="{BB962C8B-B14F-4D97-AF65-F5344CB8AC3E}">
        <p14:creationId xmlns:p14="http://schemas.microsoft.com/office/powerpoint/2010/main" val="472380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4BD5B-5CCD-43B9-8E92-A227B48E51A5}"/>
              </a:ext>
            </a:extLst>
          </p:cNvPr>
          <p:cNvSpPr>
            <a:spLocks noGrp="1"/>
          </p:cNvSpPr>
          <p:nvPr>
            <p:ph type="title"/>
          </p:nvPr>
        </p:nvSpPr>
        <p:spPr/>
        <p:txBody>
          <a:bodyPr/>
          <a:lstStyle/>
          <a:p>
            <a:r>
              <a:rPr lang="en-US" dirty="0"/>
              <a:t>Security baseline creation process</a:t>
            </a:r>
          </a:p>
        </p:txBody>
      </p:sp>
      <p:sp>
        <p:nvSpPr>
          <p:cNvPr id="7" name="Rectangle 6">
            <a:extLst>
              <a:ext uri="{FF2B5EF4-FFF2-40B4-BE49-F238E27FC236}">
                <a16:creationId xmlns:a16="http://schemas.microsoft.com/office/drawing/2014/main" id="{44365BA5-8E3D-4B53-94B8-AAFCF2193B47}"/>
              </a:ext>
            </a:extLst>
          </p:cNvPr>
          <p:cNvSpPr/>
          <p:nvPr/>
        </p:nvSpPr>
        <p:spPr>
          <a:xfrm>
            <a:off x="2638014" y="2602384"/>
            <a:ext cx="1371406" cy="6857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644"/>
            <a:r>
              <a:rPr lang="en-US" sz="1200" dirty="0">
                <a:solidFill>
                  <a:srgbClr val="1A1A1A"/>
                </a:solidFill>
                <a:latin typeface="Segoe UI"/>
              </a:rPr>
              <a:t>Microsoft GP based security baseline</a:t>
            </a:r>
          </a:p>
        </p:txBody>
      </p:sp>
      <p:sp>
        <p:nvSpPr>
          <p:cNvPr id="8" name="Flowchart: Decision 7">
            <a:extLst>
              <a:ext uri="{FF2B5EF4-FFF2-40B4-BE49-F238E27FC236}">
                <a16:creationId xmlns:a16="http://schemas.microsoft.com/office/drawing/2014/main" id="{ADF9C4C6-A358-4F34-AD4F-009F13AECAC3}"/>
              </a:ext>
            </a:extLst>
          </p:cNvPr>
          <p:cNvSpPr/>
          <p:nvPr/>
        </p:nvSpPr>
        <p:spPr>
          <a:xfrm>
            <a:off x="4620822" y="2360246"/>
            <a:ext cx="1701373" cy="1167470"/>
          </a:xfrm>
          <a:prstGeom prst="flowChartDecision">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685644"/>
            <a:r>
              <a:rPr lang="en-US" sz="1200" dirty="0">
                <a:solidFill>
                  <a:srgbClr val="1A1A1A"/>
                </a:solidFill>
                <a:latin typeface="Segoe UI"/>
              </a:rPr>
              <a:t>Applicable for MDM/ AADJ?</a:t>
            </a:r>
          </a:p>
        </p:txBody>
      </p:sp>
      <p:sp>
        <p:nvSpPr>
          <p:cNvPr id="9" name="Rectangle 8">
            <a:extLst>
              <a:ext uri="{FF2B5EF4-FFF2-40B4-BE49-F238E27FC236}">
                <a16:creationId xmlns:a16="http://schemas.microsoft.com/office/drawing/2014/main" id="{F99E389B-C25B-47C1-98D9-EAF375E0EC24}"/>
              </a:ext>
            </a:extLst>
          </p:cNvPr>
          <p:cNvSpPr/>
          <p:nvPr/>
        </p:nvSpPr>
        <p:spPr>
          <a:xfrm>
            <a:off x="7250459" y="2602384"/>
            <a:ext cx="1371406" cy="6857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685644"/>
            <a:r>
              <a:rPr lang="en-US" sz="1200" dirty="0">
                <a:solidFill>
                  <a:srgbClr val="1A1A1A"/>
                </a:solidFill>
                <a:latin typeface="Segoe UI"/>
              </a:rPr>
              <a:t>Microsoft MDM security baseline</a:t>
            </a:r>
          </a:p>
        </p:txBody>
      </p:sp>
      <p:sp>
        <p:nvSpPr>
          <p:cNvPr id="10" name="Rectangle 9">
            <a:extLst>
              <a:ext uri="{FF2B5EF4-FFF2-40B4-BE49-F238E27FC236}">
                <a16:creationId xmlns:a16="http://schemas.microsoft.com/office/drawing/2014/main" id="{64C7FB0C-AD6B-4291-B9EF-8898098B74A2}"/>
              </a:ext>
            </a:extLst>
          </p:cNvPr>
          <p:cNvSpPr/>
          <p:nvPr/>
        </p:nvSpPr>
        <p:spPr>
          <a:xfrm>
            <a:off x="7250459" y="3931054"/>
            <a:ext cx="1371406" cy="68570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85644"/>
            <a:r>
              <a:rPr lang="en-US" sz="1200" dirty="0">
                <a:solidFill>
                  <a:srgbClr val="1A1A1A"/>
                </a:solidFill>
                <a:latin typeface="Segoe UI"/>
              </a:rPr>
              <a:t>Microsoft Companion GPO Security baseline</a:t>
            </a:r>
          </a:p>
        </p:txBody>
      </p:sp>
      <p:cxnSp>
        <p:nvCxnSpPr>
          <p:cNvPr id="12" name="Connector: Elbow 11">
            <a:extLst>
              <a:ext uri="{FF2B5EF4-FFF2-40B4-BE49-F238E27FC236}">
                <a16:creationId xmlns:a16="http://schemas.microsoft.com/office/drawing/2014/main" id="{D0AEC85E-BBAB-46DD-8FE7-2B3127BB2141}"/>
              </a:ext>
            </a:extLst>
          </p:cNvPr>
          <p:cNvCxnSpPr>
            <a:cxnSpLocks/>
            <a:stCxn id="8" idx="2"/>
            <a:endCxn id="10" idx="1"/>
          </p:cNvCxnSpPr>
          <p:nvPr/>
        </p:nvCxnSpPr>
        <p:spPr>
          <a:xfrm rot="16200000" flipH="1">
            <a:off x="5987888" y="3011335"/>
            <a:ext cx="746190" cy="1778951"/>
          </a:xfrm>
          <a:prstGeom prst="bentConnector2">
            <a:avLst/>
          </a:prstGeom>
          <a:ln>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14" name="Straight Arrow Connector 13">
            <a:extLst>
              <a:ext uri="{FF2B5EF4-FFF2-40B4-BE49-F238E27FC236}">
                <a16:creationId xmlns:a16="http://schemas.microsoft.com/office/drawing/2014/main" id="{0E9EE243-CE64-4E1A-8003-02A4D069B07A}"/>
              </a:ext>
            </a:extLst>
          </p:cNvPr>
          <p:cNvCxnSpPr>
            <a:cxnSpLocks/>
            <a:stCxn id="7" idx="3"/>
            <a:endCxn id="8" idx="1"/>
          </p:cNvCxnSpPr>
          <p:nvPr/>
        </p:nvCxnSpPr>
        <p:spPr>
          <a:xfrm flipV="1">
            <a:off x="4009420" y="2943981"/>
            <a:ext cx="611402" cy="1254"/>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grpSp>
        <p:nvGrpSpPr>
          <p:cNvPr id="27" name="Group 26">
            <a:extLst>
              <a:ext uri="{FF2B5EF4-FFF2-40B4-BE49-F238E27FC236}">
                <a16:creationId xmlns:a16="http://schemas.microsoft.com/office/drawing/2014/main" id="{8CD807B8-3547-4D25-8A3D-B1CD30118E22}"/>
              </a:ext>
            </a:extLst>
          </p:cNvPr>
          <p:cNvGrpSpPr/>
          <p:nvPr/>
        </p:nvGrpSpPr>
        <p:grpSpPr>
          <a:xfrm>
            <a:off x="180999" y="2408311"/>
            <a:ext cx="1110045" cy="905527"/>
            <a:chOff x="1310795" y="1798719"/>
            <a:chExt cx="1480270" cy="1207539"/>
          </a:xfrm>
        </p:grpSpPr>
        <p:pic>
          <p:nvPicPr>
            <p:cNvPr id="20" name="Graphic 19" descr="Users">
              <a:extLst>
                <a:ext uri="{FF2B5EF4-FFF2-40B4-BE49-F238E27FC236}">
                  <a16:creationId xmlns:a16="http://schemas.microsoft.com/office/drawing/2014/main" id="{36ED2C03-DFAC-42B3-B30C-19DB20C80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223" y="1798719"/>
              <a:ext cx="1009281" cy="1009281"/>
            </a:xfrm>
            <a:prstGeom prst="rect">
              <a:avLst/>
            </a:prstGeom>
          </p:spPr>
        </p:pic>
        <p:sp>
          <p:nvSpPr>
            <p:cNvPr id="23" name="TextBox 22">
              <a:extLst>
                <a:ext uri="{FF2B5EF4-FFF2-40B4-BE49-F238E27FC236}">
                  <a16:creationId xmlns:a16="http://schemas.microsoft.com/office/drawing/2014/main" id="{D12C4618-DBFB-46B9-8DCB-E22F5AB7EE46}"/>
                </a:ext>
              </a:extLst>
            </p:cNvPr>
            <p:cNvSpPr txBox="1"/>
            <p:nvPr/>
          </p:nvSpPr>
          <p:spPr>
            <a:xfrm>
              <a:off x="1310795" y="2575311"/>
              <a:ext cx="1480270" cy="430947"/>
            </a:xfrm>
            <a:prstGeom prst="rect">
              <a:avLst/>
            </a:prstGeom>
            <a:noFill/>
          </p:spPr>
          <p:txBody>
            <a:bodyPr wrap="square" lIns="0" tIns="0" rIns="0" bIns="0" rtlCol="0">
              <a:spAutoFit/>
            </a:bodyPr>
            <a:lstStyle/>
            <a:p>
              <a:pPr algn="ctr" defTabSz="685644"/>
              <a:r>
                <a:rPr lang="en-US" sz="1050" dirty="0">
                  <a:gradFill>
                    <a:gsLst>
                      <a:gs pos="2917">
                        <a:srgbClr val="1A1A1A"/>
                      </a:gs>
                      <a:gs pos="30000">
                        <a:srgbClr val="1A1A1A"/>
                      </a:gs>
                    </a:gsLst>
                    <a:lin ang="5400000" scaled="0"/>
                  </a:gradFill>
                  <a:latin typeface="Segoe UI"/>
                </a:rPr>
                <a:t>External security experts</a:t>
              </a:r>
            </a:p>
          </p:txBody>
        </p:sp>
      </p:grpSp>
      <p:grpSp>
        <p:nvGrpSpPr>
          <p:cNvPr id="28" name="Group 27">
            <a:extLst>
              <a:ext uri="{FF2B5EF4-FFF2-40B4-BE49-F238E27FC236}">
                <a16:creationId xmlns:a16="http://schemas.microsoft.com/office/drawing/2014/main" id="{E43DFD08-344C-447A-8446-78D1E41FFC58}"/>
              </a:ext>
            </a:extLst>
          </p:cNvPr>
          <p:cNvGrpSpPr/>
          <p:nvPr/>
        </p:nvGrpSpPr>
        <p:grpSpPr>
          <a:xfrm>
            <a:off x="393171" y="3655586"/>
            <a:ext cx="685703" cy="1005805"/>
            <a:chOff x="298885" y="1851313"/>
            <a:chExt cx="914400" cy="1341262"/>
          </a:xfrm>
        </p:grpSpPr>
        <p:pic>
          <p:nvPicPr>
            <p:cNvPr id="25" name="Graphic 24" descr="Woman">
              <a:extLst>
                <a:ext uri="{FF2B5EF4-FFF2-40B4-BE49-F238E27FC236}">
                  <a16:creationId xmlns:a16="http://schemas.microsoft.com/office/drawing/2014/main" id="{97E4EFD5-AFCF-4EF1-9C2A-F00D83EB09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85" y="1851313"/>
              <a:ext cx="914400" cy="914400"/>
            </a:xfrm>
            <a:prstGeom prst="rect">
              <a:avLst/>
            </a:prstGeom>
          </p:spPr>
        </p:pic>
        <p:sp>
          <p:nvSpPr>
            <p:cNvPr id="26" name="TextBox 25">
              <a:extLst>
                <a:ext uri="{FF2B5EF4-FFF2-40B4-BE49-F238E27FC236}">
                  <a16:creationId xmlns:a16="http://schemas.microsoft.com/office/drawing/2014/main" id="{5CFCFE85-776C-4930-B67C-CCD6AABB97F6}"/>
                </a:ext>
              </a:extLst>
            </p:cNvPr>
            <p:cNvSpPr txBox="1"/>
            <p:nvPr/>
          </p:nvSpPr>
          <p:spPr>
            <a:xfrm>
              <a:off x="316777" y="2761628"/>
              <a:ext cx="847772" cy="430947"/>
            </a:xfrm>
            <a:prstGeom prst="rect">
              <a:avLst/>
            </a:prstGeom>
            <a:noFill/>
          </p:spPr>
          <p:txBody>
            <a:bodyPr wrap="square" lIns="0" tIns="0" rIns="0" bIns="0" rtlCol="0">
              <a:spAutoFit/>
            </a:bodyPr>
            <a:lstStyle/>
            <a:p>
              <a:pPr algn="ctr" defTabSz="685644"/>
              <a:r>
                <a:rPr lang="en-US" sz="1050" dirty="0">
                  <a:gradFill>
                    <a:gsLst>
                      <a:gs pos="2917">
                        <a:srgbClr val="1A1A1A"/>
                      </a:gs>
                      <a:gs pos="30000">
                        <a:srgbClr val="1A1A1A"/>
                      </a:gs>
                    </a:gsLst>
                    <a:lin ang="5400000" scaled="0"/>
                  </a:gradFill>
                  <a:latin typeface="Segoe UI"/>
                </a:rPr>
                <a:t>Customer input</a:t>
              </a:r>
            </a:p>
          </p:txBody>
        </p:sp>
      </p:grpSp>
      <p:grpSp>
        <p:nvGrpSpPr>
          <p:cNvPr id="32" name="Group 31">
            <a:extLst>
              <a:ext uri="{FF2B5EF4-FFF2-40B4-BE49-F238E27FC236}">
                <a16:creationId xmlns:a16="http://schemas.microsoft.com/office/drawing/2014/main" id="{7F5C2964-8401-4B08-837A-162DA7E503D2}"/>
              </a:ext>
            </a:extLst>
          </p:cNvPr>
          <p:cNvGrpSpPr/>
          <p:nvPr/>
        </p:nvGrpSpPr>
        <p:grpSpPr>
          <a:xfrm>
            <a:off x="235039" y="1163354"/>
            <a:ext cx="971981" cy="982711"/>
            <a:chOff x="312565" y="1758812"/>
            <a:chExt cx="1296158" cy="1310467"/>
          </a:xfrm>
        </p:grpSpPr>
        <p:sp>
          <p:nvSpPr>
            <p:cNvPr id="22" name="TextBox 21">
              <a:extLst>
                <a:ext uri="{FF2B5EF4-FFF2-40B4-BE49-F238E27FC236}">
                  <a16:creationId xmlns:a16="http://schemas.microsoft.com/office/drawing/2014/main" id="{91855ABB-646B-4246-8CA3-39788ED69A86}"/>
                </a:ext>
              </a:extLst>
            </p:cNvPr>
            <p:cNvSpPr txBox="1"/>
            <p:nvPr/>
          </p:nvSpPr>
          <p:spPr>
            <a:xfrm>
              <a:off x="312565" y="2422856"/>
              <a:ext cx="1296158" cy="646423"/>
            </a:xfrm>
            <a:prstGeom prst="rect">
              <a:avLst/>
            </a:prstGeom>
            <a:noFill/>
          </p:spPr>
          <p:txBody>
            <a:bodyPr wrap="square" lIns="0" tIns="0" rIns="0" bIns="0" rtlCol="0">
              <a:spAutoFit/>
            </a:bodyPr>
            <a:lstStyle/>
            <a:p>
              <a:pPr algn="ctr" defTabSz="685644"/>
              <a:r>
                <a:rPr lang="en-US" sz="1050" dirty="0">
                  <a:gradFill>
                    <a:gsLst>
                      <a:gs pos="2917">
                        <a:srgbClr val="1A1A1A"/>
                      </a:gs>
                      <a:gs pos="30000">
                        <a:srgbClr val="1A1A1A"/>
                      </a:gs>
                    </a:gsLst>
                    <a:lin ang="5400000" scaled="0"/>
                  </a:gradFill>
                  <a:latin typeface="Segoe UI"/>
                </a:rPr>
                <a:t>Microsoft Security Assurance</a:t>
              </a:r>
            </a:p>
          </p:txBody>
        </p:sp>
        <p:pic>
          <p:nvPicPr>
            <p:cNvPr id="31" name="Graphic 30" descr="Key">
              <a:extLst>
                <a:ext uri="{FF2B5EF4-FFF2-40B4-BE49-F238E27FC236}">
                  <a16:creationId xmlns:a16="http://schemas.microsoft.com/office/drawing/2014/main" id="{A24878BC-DB39-4D66-9E7E-2CF25C1E3B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085" y="1758812"/>
              <a:ext cx="786314" cy="786314"/>
            </a:xfrm>
            <a:prstGeom prst="rect">
              <a:avLst/>
            </a:prstGeom>
          </p:spPr>
        </p:pic>
      </p:grpSp>
      <p:sp>
        <p:nvSpPr>
          <p:cNvPr id="48" name="Right Brace 47">
            <a:extLst>
              <a:ext uri="{FF2B5EF4-FFF2-40B4-BE49-F238E27FC236}">
                <a16:creationId xmlns:a16="http://schemas.microsoft.com/office/drawing/2014/main" id="{C12A1F3F-048E-4BDA-81EC-6DCE68561BD8}"/>
              </a:ext>
            </a:extLst>
          </p:cNvPr>
          <p:cNvSpPr/>
          <p:nvPr/>
        </p:nvSpPr>
        <p:spPr>
          <a:xfrm>
            <a:off x="1251179" y="1293197"/>
            <a:ext cx="331935" cy="3434906"/>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644"/>
            <a:endParaRPr lang="en-US" sz="1324" dirty="0">
              <a:solidFill>
                <a:srgbClr val="1A1A1A"/>
              </a:solidFill>
              <a:latin typeface="Segoe UI"/>
            </a:endParaRPr>
          </a:p>
        </p:txBody>
      </p:sp>
      <p:cxnSp>
        <p:nvCxnSpPr>
          <p:cNvPr id="49" name="Connector: Elbow 48">
            <a:extLst>
              <a:ext uri="{FF2B5EF4-FFF2-40B4-BE49-F238E27FC236}">
                <a16:creationId xmlns:a16="http://schemas.microsoft.com/office/drawing/2014/main" id="{D6CFA7B0-1793-448A-A895-933F58DC0B95}"/>
              </a:ext>
            </a:extLst>
          </p:cNvPr>
          <p:cNvCxnSpPr>
            <a:cxnSpLocks/>
            <a:endCxn id="8" idx="0"/>
          </p:cNvCxnSpPr>
          <p:nvPr/>
        </p:nvCxnSpPr>
        <p:spPr>
          <a:xfrm>
            <a:off x="1777635" y="2061210"/>
            <a:ext cx="3693873" cy="299036"/>
          </a:xfrm>
          <a:prstGeom prst="bentConnector2">
            <a:avLst/>
          </a:prstGeom>
          <a:ln>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53" name="Connector: Elbow 52">
            <a:extLst>
              <a:ext uri="{FF2B5EF4-FFF2-40B4-BE49-F238E27FC236}">
                <a16:creationId xmlns:a16="http://schemas.microsoft.com/office/drawing/2014/main" id="{26440F27-A5AF-407C-9415-E4D2D5AAB786}"/>
              </a:ext>
            </a:extLst>
          </p:cNvPr>
          <p:cNvCxnSpPr>
            <a:cxnSpLocks/>
            <a:endCxn id="7" idx="2"/>
          </p:cNvCxnSpPr>
          <p:nvPr/>
        </p:nvCxnSpPr>
        <p:spPr>
          <a:xfrm flipV="1">
            <a:off x="1791965" y="3288087"/>
            <a:ext cx="1531752" cy="222699"/>
          </a:xfrm>
          <a:prstGeom prst="bentConnector2">
            <a:avLst/>
          </a:prstGeom>
          <a:ln>
            <a:headEnd type="none" w="med" len="med"/>
            <a:tailEnd type="triangle" w="med" len="med"/>
          </a:ln>
        </p:spPr>
        <p:style>
          <a:lnRef idx="2">
            <a:schemeClr val="accent4"/>
          </a:lnRef>
          <a:fillRef idx="1">
            <a:schemeClr val="lt1"/>
          </a:fillRef>
          <a:effectRef idx="0">
            <a:schemeClr val="accent4"/>
          </a:effectRef>
          <a:fontRef idx="minor">
            <a:schemeClr val="dk1"/>
          </a:fontRef>
        </p:style>
      </p:cxnSp>
      <p:sp>
        <p:nvSpPr>
          <p:cNvPr id="15" name="TextBox 14">
            <a:extLst>
              <a:ext uri="{FF2B5EF4-FFF2-40B4-BE49-F238E27FC236}">
                <a16:creationId xmlns:a16="http://schemas.microsoft.com/office/drawing/2014/main" id="{8E7B68B5-DBA0-481F-8754-C82D72D20E8C}"/>
              </a:ext>
            </a:extLst>
          </p:cNvPr>
          <p:cNvSpPr txBox="1"/>
          <p:nvPr/>
        </p:nvSpPr>
        <p:spPr>
          <a:xfrm>
            <a:off x="6587772" y="3996946"/>
            <a:ext cx="459355" cy="184666"/>
          </a:xfrm>
          <a:prstGeom prst="rect">
            <a:avLst/>
          </a:prstGeom>
          <a:noFill/>
        </p:spPr>
        <p:txBody>
          <a:bodyPr wrap="square" lIns="0" tIns="0" rIns="0" bIns="0" rtlCol="0">
            <a:spAutoFit/>
          </a:bodyPr>
          <a:lstStyle/>
          <a:p>
            <a:pPr defTabSz="685644"/>
            <a:r>
              <a:rPr lang="en-US" sz="1200" dirty="0">
                <a:gradFill>
                  <a:gsLst>
                    <a:gs pos="2917">
                      <a:srgbClr val="1A1A1A"/>
                    </a:gs>
                    <a:gs pos="30000">
                      <a:srgbClr val="1A1A1A"/>
                    </a:gs>
                  </a:gsLst>
                  <a:lin ang="5400000" scaled="0"/>
                </a:gradFill>
                <a:latin typeface="Segoe UI"/>
              </a:rPr>
              <a:t>No</a:t>
            </a:r>
          </a:p>
        </p:txBody>
      </p:sp>
      <p:cxnSp>
        <p:nvCxnSpPr>
          <p:cNvPr id="29" name="Straight Arrow Connector 28">
            <a:extLst>
              <a:ext uri="{FF2B5EF4-FFF2-40B4-BE49-F238E27FC236}">
                <a16:creationId xmlns:a16="http://schemas.microsoft.com/office/drawing/2014/main" id="{BE2B365B-B8E4-498F-8B09-2D5736A4DB9D}"/>
              </a:ext>
            </a:extLst>
          </p:cNvPr>
          <p:cNvCxnSpPr>
            <a:cxnSpLocks/>
            <a:stCxn id="8" idx="3"/>
            <a:endCxn id="9" idx="1"/>
          </p:cNvCxnSpPr>
          <p:nvPr/>
        </p:nvCxnSpPr>
        <p:spPr>
          <a:xfrm>
            <a:off x="6322194" y="2943981"/>
            <a:ext cx="928265" cy="1254"/>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sp>
        <p:nvSpPr>
          <p:cNvPr id="33" name="TextBox 32">
            <a:extLst>
              <a:ext uri="{FF2B5EF4-FFF2-40B4-BE49-F238E27FC236}">
                <a16:creationId xmlns:a16="http://schemas.microsoft.com/office/drawing/2014/main" id="{BDA7A410-9654-4EA7-A6FC-5D053EE28CA5}"/>
              </a:ext>
            </a:extLst>
          </p:cNvPr>
          <p:cNvSpPr txBox="1"/>
          <p:nvPr/>
        </p:nvSpPr>
        <p:spPr>
          <a:xfrm>
            <a:off x="6587772" y="2668277"/>
            <a:ext cx="459355" cy="184666"/>
          </a:xfrm>
          <a:prstGeom prst="rect">
            <a:avLst/>
          </a:prstGeom>
          <a:noFill/>
        </p:spPr>
        <p:txBody>
          <a:bodyPr wrap="square" lIns="0" tIns="0" rIns="0" bIns="0" rtlCol="0">
            <a:spAutoFit/>
          </a:bodyPr>
          <a:lstStyle/>
          <a:p>
            <a:pPr defTabSz="685644"/>
            <a:r>
              <a:rPr lang="en-US" sz="1200" dirty="0">
                <a:gradFill>
                  <a:gsLst>
                    <a:gs pos="2917">
                      <a:srgbClr val="1A1A1A"/>
                    </a:gs>
                    <a:gs pos="30000">
                      <a:srgbClr val="1A1A1A"/>
                    </a:gs>
                  </a:gsLst>
                  <a:lin ang="5400000" scaled="0"/>
                </a:gradFill>
                <a:latin typeface="Segoe UI"/>
              </a:rPr>
              <a:t>Yes</a:t>
            </a:r>
          </a:p>
        </p:txBody>
      </p:sp>
    </p:spTree>
    <p:extLst>
      <p:ext uri="{BB962C8B-B14F-4D97-AF65-F5344CB8AC3E}">
        <p14:creationId xmlns:p14="http://schemas.microsoft.com/office/powerpoint/2010/main" val="794887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48" grpId="0" animBg="1"/>
      <p:bldP spid="15"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2AD7-1776-4284-905D-B4CF9F36D276}"/>
              </a:ext>
            </a:extLst>
          </p:cNvPr>
          <p:cNvSpPr>
            <a:spLocks noGrp="1"/>
          </p:cNvSpPr>
          <p:nvPr>
            <p:ph type="title"/>
          </p:nvPr>
        </p:nvSpPr>
        <p:spPr>
          <a:xfrm>
            <a:off x="887269" y="123478"/>
            <a:ext cx="7369462" cy="638773"/>
          </a:xfrm>
        </p:spPr>
        <p:txBody>
          <a:bodyPr/>
          <a:lstStyle/>
          <a:p>
            <a:r>
              <a:rPr lang="en-US" dirty="0" err="1"/>
              <a:t>Configmgr</a:t>
            </a:r>
            <a:r>
              <a:rPr lang="en-US" dirty="0"/>
              <a:t> support information</a:t>
            </a:r>
          </a:p>
        </p:txBody>
      </p:sp>
      <p:graphicFrame>
        <p:nvGraphicFramePr>
          <p:cNvPr id="4" name="Content Placeholder 3">
            <a:extLst>
              <a:ext uri="{FF2B5EF4-FFF2-40B4-BE49-F238E27FC236}">
                <a16:creationId xmlns:a16="http://schemas.microsoft.com/office/drawing/2014/main" id="{F4DBA022-5380-4F24-A944-2FDB2EE1EBDF}"/>
              </a:ext>
            </a:extLst>
          </p:cNvPr>
          <p:cNvGraphicFramePr>
            <a:graphicFrameLocks noGrp="1"/>
          </p:cNvGraphicFramePr>
          <p:nvPr>
            <p:ph idx="1"/>
            <p:extLst/>
          </p:nvPr>
        </p:nvGraphicFramePr>
        <p:xfrm>
          <a:off x="1295002" y="915566"/>
          <a:ext cx="6553995" cy="3445981"/>
        </p:xfrm>
        <a:graphic>
          <a:graphicData uri="http://schemas.openxmlformats.org/drawingml/2006/table">
            <a:tbl>
              <a:tblPr firstRow="1" firstCol="1" bandRow="1">
                <a:tableStyleId>{5C22544A-7EE6-4342-B048-85BDC9FD1C3A}</a:tableStyleId>
              </a:tblPr>
              <a:tblGrid>
                <a:gridCol w="2184665">
                  <a:extLst>
                    <a:ext uri="{9D8B030D-6E8A-4147-A177-3AD203B41FA5}">
                      <a16:colId xmlns:a16="http://schemas.microsoft.com/office/drawing/2014/main" val="850391012"/>
                    </a:ext>
                  </a:extLst>
                </a:gridCol>
                <a:gridCol w="2184665">
                  <a:extLst>
                    <a:ext uri="{9D8B030D-6E8A-4147-A177-3AD203B41FA5}">
                      <a16:colId xmlns:a16="http://schemas.microsoft.com/office/drawing/2014/main" val="2843901251"/>
                    </a:ext>
                  </a:extLst>
                </a:gridCol>
                <a:gridCol w="2184665">
                  <a:extLst>
                    <a:ext uri="{9D8B030D-6E8A-4147-A177-3AD203B41FA5}">
                      <a16:colId xmlns:a16="http://schemas.microsoft.com/office/drawing/2014/main" val="1101969501"/>
                    </a:ext>
                  </a:extLst>
                </a:gridCol>
              </a:tblGrid>
              <a:tr h="313271">
                <a:tc>
                  <a:txBody>
                    <a:bodyPr/>
                    <a:lstStyle/>
                    <a:p>
                      <a:pPr marL="0" marR="0">
                        <a:lnSpc>
                          <a:spcPct val="107000"/>
                        </a:lnSpc>
                        <a:spcBef>
                          <a:spcPts val="0"/>
                        </a:spcBef>
                        <a:spcAft>
                          <a:spcPts val="0"/>
                        </a:spcAft>
                      </a:pPr>
                      <a:r>
                        <a:rPr lang="en-US" sz="900" dirty="0">
                          <a:solidFill>
                            <a:schemeClr val="tx1"/>
                          </a:solidFill>
                          <a:effectLst/>
                        </a:rPr>
                        <a:t>Version</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nchor="b"/>
                </a:tc>
                <a:tc>
                  <a:txBody>
                    <a:bodyPr/>
                    <a:lstStyle/>
                    <a:p>
                      <a:pPr marL="0" marR="0">
                        <a:lnSpc>
                          <a:spcPct val="107000"/>
                        </a:lnSpc>
                        <a:spcBef>
                          <a:spcPts val="0"/>
                        </a:spcBef>
                        <a:spcAft>
                          <a:spcPts val="0"/>
                        </a:spcAft>
                      </a:pPr>
                      <a:r>
                        <a:rPr lang="en-US" sz="900" dirty="0">
                          <a:solidFill>
                            <a:schemeClr val="tx1"/>
                          </a:solidFill>
                          <a:effectLst/>
                        </a:rPr>
                        <a:t>Availability Date</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nchor="b"/>
                </a:tc>
                <a:tc>
                  <a:txBody>
                    <a:bodyPr/>
                    <a:lstStyle/>
                    <a:p>
                      <a:pPr marL="0" marR="0">
                        <a:lnSpc>
                          <a:spcPct val="107000"/>
                        </a:lnSpc>
                        <a:spcBef>
                          <a:spcPts val="0"/>
                        </a:spcBef>
                        <a:spcAft>
                          <a:spcPts val="0"/>
                        </a:spcAft>
                      </a:pPr>
                      <a:r>
                        <a:rPr lang="en-US" sz="900" dirty="0">
                          <a:solidFill>
                            <a:schemeClr val="tx1"/>
                          </a:solidFill>
                          <a:effectLst/>
                        </a:rPr>
                        <a:t>Support End Date</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nchor="b"/>
                </a:tc>
                <a:extLst>
                  <a:ext uri="{0D108BD9-81ED-4DB2-BD59-A6C34878D82A}">
                    <a16:rowId xmlns:a16="http://schemas.microsoft.com/office/drawing/2014/main" val="3114446322"/>
                  </a:ext>
                </a:extLst>
              </a:tr>
              <a:tr h="313271">
                <a:tc>
                  <a:txBody>
                    <a:bodyPr/>
                    <a:lstStyle/>
                    <a:p>
                      <a:pPr marL="0" marR="0">
                        <a:lnSpc>
                          <a:spcPct val="107000"/>
                        </a:lnSpc>
                        <a:spcBef>
                          <a:spcPts val="0"/>
                        </a:spcBef>
                        <a:spcAft>
                          <a:spcPts val="0"/>
                        </a:spcAft>
                      </a:pPr>
                      <a:r>
                        <a:rPr lang="en-US" sz="900" dirty="0">
                          <a:solidFill>
                            <a:srgbClr val="FF0000"/>
                          </a:solidFill>
                          <a:effectLst/>
                        </a:rPr>
                        <a:t>1706</a:t>
                      </a:r>
                      <a:endParaRPr lang="en-US" sz="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a:effectLst/>
                        </a:rPr>
                        <a:t>July 31, 2017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b="1" kern="1200" dirty="0">
                          <a:solidFill>
                            <a:srgbClr val="FF0000"/>
                          </a:solidFill>
                          <a:effectLst/>
                          <a:latin typeface="+mn-lt"/>
                          <a:ea typeface="+mn-ea"/>
                          <a:cs typeface="+mn-cs"/>
                        </a:rPr>
                        <a:t>July 31, 2018</a:t>
                      </a:r>
                    </a:p>
                  </a:txBody>
                  <a:tcPr marL="110967" marR="110967" marT="83246" marB="83246"/>
                </a:tc>
                <a:extLst>
                  <a:ext uri="{0D108BD9-81ED-4DB2-BD59-A6C34878D82A}">
                    <a16:rowId xmlns:a16="http://schemas.microsoft.com/office/drawing/2014/main" val="2142933366"/>
                  </a:ext>
                </a:extLst>
              </a:tr>
              <a:tr h="313271">
                <a:tc>
                  <a:txBody>
                    <a:bodyPr/>
                    <a:lstStyle/>
                    <a:p>
                      <a:pPr marL="0" marR="0">
                        <a:lnSpc>
                          <a:spcPct val="107000"/>
                        </a:lnSpc>
                        <a:spcBef>
                          <a:spcPts val="0"/>
                        </a:spcBef>
                        <a:spcAft>
                          <a:spcPts val="0"/>
                        </a:spcAft>
                      </a:pPr>
                      <a:r>
                        <a:rPr lang="en-US" sz="900" dirty="0">
                          <a:solidFill>
                            <a:srgbClr val="FF0000"/>
                          </a:solidFill>
                          <a:effectLst/>
                        </a:rPr>
                        <a:t>1702</a:t>
                      </a:r>
                      <a:endParaRPr lang="en-US" sz="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dirty="0">
                          <a:effectLst/>
                        </a:rPr>
                        <a:t>March 27, 2017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b="1" kern="1200" dirty="0">
                          <a:solidFill>
                            <a:srgbClr val="FF0000"/>
                          </a:solidFill>
                          <a:effectLst/>
                          <a:latin typeface="+mn-lt"/>
                          <a:ea typeface="+mn-ea"/>
                          <a:cs typeface="+mn-cs"/>
                        </a:rPr>
                        <a:t>March 27, 2018</a:t>
                      </a:r>
                    </a:p>
                  </a:txBody>
                  <a:tcPr marL="110967" marR="110967" marT="83246" marB="83246"/>
                </a:tc>
                <a:extLst>
                  <a:ext uri="{0D108BD9-81ED-4DB2-BD59-A6C34878D82A}">
                    <a16:rowId xmlns:a16="http://schemas.microsoft.com/office/drawing/2014/main" val="3529038768"/>
                  </a:ext>
                </a:extLst>
              </a:tr>
              <a:tr h="313271">
                <a:tc>
                  <a:txBody>
                    <a:bodyPr/>
                    <a:lstStyle/>
                    <a:p>
                      <a:pPr marL="0" marR="0">
                        <a:lnSpc>
                          <a:spcPct val="107000"/>
                        </a:lnSpc>
                        <a:spcBef>
                          <a:spcPts val="0"/>
                        </a:spcBef>
                        <a:spcAft>
                          <a:spcPts val="0"/>
                        </a:spcAft>
                      </a:pPr>
                      <a:r>
                        <a:rPr lang="en-US" sz="900" dirty="0">
                          <a:solidFill>
                            <a:srgbClr val="FF0000"/>
                          </a:solidFill>
                          <a:effectLst/>
                        </a:rPr>
                        <a:t>1610</a:t>
                      </a:r>
                      <a:endParaRPr lang="en-US" sz="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a:effectLst/>
                        </a:rPr>
                        <a:t>November 18, 2016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b="1" dirty="0">
                          <a:solidFill>
                            <a:srgbClr val="FF0000"/>
                          </a:solidFill>
                          <a:effectLst/>
                        </a:rPr>
                        <a:t>November 18, 2017</a:t>
                      </a:r>
                      <a:endParaRPr lang="en-US" sz="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extLst>
                  <a:ext uri="{0D108BD9-81ED-4DB2-BD59-A6C34878D82A}">
                    <a16:rowId xmlns:a16="http://schemas.microsoft.com/office/drawing/2014/main" val="796059287"/>
                  </a:ext>
                </a:extLst>
              </a:tr>
              <a:tr h="313271">
                <a:tc>
                  <a:txBody>
                    <a:bodyPr/>
                    <a:lstStyle/>
                    <a:p>
                      <a:pPr marL="0" marR="0">
                        <a:lnSpc>
                          <a:spcPct val="107000"/>
                        </a:lnSpc>
                        <a:spcBef>
                          <a:spcPts val="0"/>
                        </a:spcBef>
                        <a:spcAft>
                          <a:spcPts val="0"/>
                        </a:spcAft>
                      </a:pPr>
                      <a:r>
                        <a:rPr lang="en-US" sz="900">
                          <a:solidFill>
                            <a:srgbClr val="FF0000"/>
                          </a:solidFill>
                          <a:effectLst/>
                        </a:rPr>
                        <a:t>1606</a:t>
                      </a:r>
                      <a:endParaRPr lang="en-US" sz="8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a:effectLst/>
                        </a:rPr>
                        <a:t>July 22, 2016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b="1">
                          <a:solidFill>
                            <a:srgbClr val="FF0000"/>
                          </a:solidFill>
                          <a:effectLst/>
                        </a:rPr>
                        <a:t>July 22, 2017</a:t>
                      </a:r>
                      <a:endParaRPr lang="en-US" sz="8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extLst>
                  <a:ext uri="{0D108BD9-81ED-4DB2-BD59-A6C34878D82A}">
                    <a16:rowId xmlns:a16="http://schemas.microsoft.com/office/drawing/2014/main" val="3747352148"/>
                  </a:ext>
                </a:extLst>
              </a:tr>
              <a:tr h="313271">
                <a:tc>
                  <a:txBody>
                    <a:bodyPr/>
                    <a:lstStyle/>
                    <a:p>
                      <a:pPr marL="0" marR="0">
                        <a:lnSpc>
                          <a:spcPct val="107000"/>
                        </a:lnSpc>
                        <a:spcBef>
                          <a:spcPts val="0"/>
                        </a:spcBef>
                        <a:spcAft>
                          <a:spcPts val="0"/>
                        </a:spcAft>
                      </a:pPr>
                      <a:r>
                        <a:rPr lang="en-US" sz="900">
                          <a:solidFill>
                            <a:srgbClr val="FF0000"/>
                          </a:solidFill>
                          <a:effectLst/>
                        </a:rPr>
                        <a:t>1602</a:t>
                      </a:r>
                      <a:endParaRPr lang="en-US" sz="8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a:effectLst/>
                        </a:rPr>
                        <a:t>March 11, 2016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b="1">
                          <a:solidFill>
                            <a:srgbClr val="FF0000"/>
                          </a:solidFill>
                          <a:effectLst/>
                        </a:rPr>
                        <a:t>March 11, 2017</a:t>
                      </a:r>
                      <a:endParaRPr lang="en-US" sz="8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extLst>
                  <a:ext uri="{0D108BD9-81ED-4DB2-BD59-A6C34878D82A}">
                    <a16:rowId xmlns:a16="http://schemas.microsoft.com/office/drawing/2014/main" val="4097360693"/>
                  </a:ext>
                </a:extLst>
              </a:tr>
              <a:tr h="313271">
                <a:tc>
                  <a:txBody>
                    <a:bodyPr/>
                    <a:lstStyle/>
                    <a:p>
                      <a:pPr marL="0" marR="0">
                        <a:lnSpc>
                          <a:spcPct val="107000"/>
                        </a:lnSpc>
                        <a:spcBef>
                          <a:spcPts val="0"/>
                        </a:spcBef>
                        <a:spcAft>
                          <a:spcPts val="0"/>
                        </a:spcAft>
                      </a:pPr>
                      <a:r>
                        <a:rPr lang="en-US" sz="900" dirty="0">
                          <a:solidFill>
                            <a:srgbClr val="FF0000"/>
                          </a:solidFill>
                          <a:effectLst/>
                        </a:rPr>
                        <a:t>1511</a:t>
                      </a:r>
                      <a:endParaRPr lang="en-US" sz="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dirty="0">
                          <a:effectLst/>
                        </a:rPr>
                        <a:t>December 8, 2015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tc>
                  <a:txBody>
                    <a:bodyPr/>
                    <a:lstStyle/>
                    <a:p>
                      <a:pPr marL="0" marR="0">
                        <a:lnSpc>
                          <a:spcPct val="107000"/>
                        </a:lnSpc>
                        <a:spcBef>
                          <a:spcPts val="0"/>
                        </a:spcBef>
                        <a:spcAft>
                          <a:spcPts val="0"/>
                        </a:spcAft>
                      </a:pPr>
                      <a:r>
                        <a:rPr lang="en-US" sz="900" b="1" dirty="0">
                          <a:solidFill>
                            <a:srgbClr val="FF0000"/>
                          </a:solidFill>
                          <a:effectLst/>
                        </a:rPr>
                        <a:t>December 8, 2016</a:t>
                      </a:r>
                      <a:endParaRPr lang="en-US" sz="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10967" marR="110967" marT="83246" marB="83246"/>
                </a:tc>
                <a:extLst>
                  <a:ext uri="{0D108BD9-81ED-4DB2-BD59-A6C34878D82A}">
                    <a16:rowId xmlns:a16="http://schemas.microsoft.com/office/drawing/2014/main" val="2251228669"/>
                  </a:ext>
                </a:extLst>
              </a:tr>
              <a:tr h="313271">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1710</a:t>
                      </a:r>
                    </a:p>
                  </a:txBody>
                  <a:tcPr marL="110967" marR="110967" marT="83246" marB="83246">
                    <a:blipFill>
                      <a:blip r:embed="rId2"/>
                      <a:tile tx="0" ty="0" sx="100000" sy="100000" flip="none" algn="tl"/>
                    </a:blipFill>
                  </a:tcPr>
                </a:tc>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November 20, 2017</a:t>
                      </a:r>
                    </a:p>
                  </a:txBody>
                  <a:tcPr marL="110967" marR="110967" marT="83246" marB="83246">
                    <a:blipFill>
                      <a:blip r:embed="rId2"/>
                      <a:tile tx="0" ty="0" sx="100000" sy="100000" flip="none" algn="tl"/>
                    </a:blipFill>
                  </a:tcPr>
                </a:tc>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May 20, 2019</a:t>
                      </a:r>
                    </a:p>
                  </a:txBody>
                  <a:tcPr marL="110967" marR="110967" marT="83246" marB="83246">
                    <a:blipFill>
                      <a:blip r:embed="rId2"/>
                      <a:tile tx="0" ty="0" sx="100000" sy="100000" flip="none" algn="tl"/>
                    </a:blipFill>
                  </a:tcPr>
                </a:tc>
                <a:extLst>
                  <a:ext uri="{0D108BD9-81ED-4DB2-BD59-A6C34878D82A}">
                    <a16:rowId xmlns:a16="http://schemas.microsoft.com/office/drawing/2014/main" val="850608366"/>
                  </a:ext>
                </a:extLst>
              </a:tr>
              <a:tr h="313271">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1802</a:t>
                      </a:r>
                    </a:p>
                  </a:txBody>
                  <a:tcPr marL="110967" marR="110967" marT="83246" marB="83246">
                    <a:solidFill>
                      <a:srgbClr val="141313"/>
                    </a:solidFill>
                  </a:tcPr>
                </a:tc>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March 22, 2018</a:t>
                      </a:r>
                    </a:p>
                  </a:txBody>
                  <a:tcPr marL="110967" marR="110967" marT="83246" marB="83246">
                    <a:solidFill>
                      <a:srgbClr val="141313"/>
                    </a:solidFill>
                  </a:tcPr>
                </a:tc>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September 22, 2019</a:t>
                      </a:r>
                    </a:p>
                  </a:txBody>
                  <a:tcPr marL="110967" marR="110967" marT="83246" marB="83246">
                    <a:solidFill>
                      <a:srgbClr val="141313"/>
                    </a:solidFill>
                  </a:tcPr>
                </a:tc>
                <a:extLst>
                  <a:ext uri="{0D108BD9-81ED-4DB2-BD59-A6C34878D82A}">
                    <a16:rowId xmlns:a16="http://schemas.microsoft.com/office/drawing/2014/main" val="2993629750"/>
                  </a:ext>
                </a:extLst>
              </a:tr>
              <a:tr h="313271">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1806</a:t>
                      </a:r>
                    </a:p>
                  </a:txBody>
                  <a:tcPr marL="110967" marR="110967" marT="83246" marB="83246">
                    <a:solidFill>
                      <a:srgbClr val="141313"/>
                    </a:solidFill>
                  </a:tcPr>
                </a:tc>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July 31, 2018</a:t>
                      </a:r>
                    </a:p>
                  </a:txBody>
                  <a:tcPr marL="110967" marR="110967" marT="83246" marB="83246">
                    <a:solidFill>
                      <a:srgbClr val="141313"/>
                    </a:solidFill>
                  </a:tcPr>
                </a:tc>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January 31, 2020</a:t>
                      </a:r>
                    </a:p>
                  </a:txBody>
                  <a:tcPr marL="110967" marR="110967" marT="83246" marB="83246">
                    <a:solidFill>
                      <a:srgbClr val="141313"/>
                    </a:solidFill>
                  </a:tcPr>
                </a:tc>
                <a:extLst>
                  <a:ext uri="{0D108BD9-81ED-4DB2-BD59-A6C34878D82A}">
                    <a16:rowId xmlns:a16="http://schemas.microsoft.com/office/drawing/2014/main" val="1754565210"/>
                  </a:ext>
                </a:extLst>
              </a:tr>
              <a:tr h="313271">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1810</a:t>
                      </a:r>
                    </a:p>
                  </a:txBody>
                  <a:tcPr marL="110967" marR="110967" marT="83246" marB="83246">
                    <a:solidFill>
                      <a:srgbClr val="141313"/>
                    </a:solidFill>
                  </a:tcPr>
                </a:tc>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November 27, 2018</a:t>
                      </a:r>
                    </a:p>
                  </a:txBody>
                  <a:tcPr marL="110967" marR="110967" marT="83246" marB="83246">
                    <a:solidFill>
                      <a:srgbClr val="141313"/>
                    </a:solidFill>
                  </a:tcPr>
                </a:tc>
                <a:tc>
                  <a:txBody>
                    <a:bodyPr/>
                    <a:lstStyle/>
                    <a:p>
                      <a:pPr marL="0" marR="0" algn="l" defTabSz="457200" rtl="0" eaLnBrk="1" latinLnBrk="0" hangingPunct="1">
                        <a:lnSpc>
                          <a:spcPct val="107000"/>
                        </a:lnSpc>
                        <a:spcBef>
                          <a:spcPts val="0"/>
                        </a:spcBef>
                        <a:spcAft>
                          <a:spcPts val="0"/>
                        </a:spcAft>
                      </a:pPr>
                      <a:r>
                        <a:rPr lang="en-US" sz="900" b="1" kern="1200" dirty="0">
                          <a:solidFill>
                            <a:srgbClr val="FF8641"/>
                          </a:solidFill>
                          <a:effectLst/>
                          <a:latin typeface="+mn-lt"/>
                          <a:ea typeface="+mn-ea"/>
                          <a:cs typeface="+mn-cs"/>
                        </a:rPr>
                        <a:t>May 27, 2020</a:t>
                      </a:r>
                    </a:p>
                  </a:txBody>
                  <a:tcPr marL="110967" marR="110967" marT="83246" marB="83246">
                    <a:solidFill>
                      <a:srgbClr val="141313"/>
                    </a:solidFill>
                  </a:tcPr>
                </a:tc>
                <a:extLst>
                  <a:ext uri="{0D108BD9-81ED-4DB2-BD59-A6C34878D82A}">
                    <a16:rowId xmlns:a16="http://schemas.microsoft.com/office/drawing/2014/main" val="371042189"/>
                  </a:ext>
                </a:extLst>
              </a:tr>
            </a:tbl>
          </a:graphicData>
        </a:graphic>
      </p:graphicFrame>
    </p:spTree>
    <p:extLst>
      <p:ext uri="{BB962C8B-B14F-4D97-AF65-F5344CB8AC3E}">
        <p14:creationId xmlns:p14="http://schemas.microsoft.com/office/powerpoint/2010/main" val="30668971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0B816E-9F3B-4852-939C-30032E7E0246}"/>
              </a:ext>
            </a:extLst>
          </p:cNvPr>
          <p:cNvPicPr>
            <a:picLocks noChangeAspect="1"/>
          </p:cNvPicPr>
          <p:nvPr/>
        </p:nvPicPr>
        <p:blipFill>
          <a:blip r:embed="rId3"/>
          <a:stretch>
            <a:fillRect/>
          </a:stretch>
        </p:blipFill>
        <p:spPr>
          <a:xfrm>
            <a:off x="899592" y="915566"/>
            <a:ext cx="7092280" cy="2823602"/>
          </a:xfrm>
          <a:prstGeom prst="rect">
            <a:avLst/>
          </a:prstGeom>
        </p:spPr>
      </p:pic>
    </p:spTree>
    <p:extLst>
      <p:ext uri="{BB962C8B-B14F-4D97-AF65-F5344CB8AC3E}">
        <p14:creationId xmlns:p14="http://schemas.microsoft.com/office/powerpoint/2010/main" val="3226956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83C4E2-0382-41F6-B18C-4A2658D35BB4}"/>
              </a:ext>
            </a:extLst>
          </p:cNvPr>
          <p:cNvSpPr/>
          <p:nvPr/>
        </p:nvSpPr>
        <p:spPr>
          <a:xfrm>
            <a:off x="971600" y="2248585"/>
            <a:ext cx="7056784" cy="369332"/>
          </a:xfrm>
          <a:prstGeom prst="rect">
            <a:avLst/>
          </a:prstGeom>
        </p:spPr>
        <p:txBody>
          <a:bodyPr wrap="square">
            <a:spAutoFit/>
          </a:bodyPr>
          <a:lstStyle/>
          <a:p>
            <a:r>
              <a:rPr lang="nb-NO" dirty="0"/>
              <a:t>https://github.com/nordicinfrastructureconference/2019</a:t>
            </a:r>
          </a:p>
        </p:txBody>
      </p:sp>
      <p:sp>
        <p:nvSpPr>
          <p:cNvPr id="3" name="Rectangle 2">
            <a:extLst>
              <a:ext uri="{FF2B5EF4-FFF2-40B4-BE49-F238E27FC236}">
                <a16:creationId xmlns:a16="http://schemas.microsoft.com/office/drawing/2014/main" id="{45A4B119-C7C7-4B55-92C6-ACC0081223DB}"/>
              </a:ext>
            </a:extLst>
          </p:cNvPr>
          <p:cNvSpPr/>
          <p:nvPr/>
        </p:nvSpPr>
        <p:spPr>
          <a:xfrm>
            <a:off x="827584" y="1491630"/>
            <a:ext cx="6930009" cy="369332"/>
          </a:xfrm>
          <a:prstGeom prst="rect">
            <a:avLst/>
          </a:prstGeom>
        </p:spPr>
        <p:txBody>
          <a:bodyPr wrap="square">
            <a:spAutoFit/>
          </a:bodyPr>
          <a:lstStyle/>
          <a:p>
            <a:r>
              <a:rPr lang="nb-NO" dirty="0"/>
              <a:t>Slides and demos from </a:t>
            </a:r>
            <a:r>
              <a:rPr lang="nb-NO" dirty="0" err="1"/>
              <a:t>the</a:t>
            </a:r>
            <a:r>
              <a:rPr lang="nb-NO" dirty="0"/>
              <a:t> </a:t>
            </a:r>
            <a:r>
              <a:rPr lang="nb-NO" dirty="0" err="1"/>
              <a:t>conference</a:t>
            </a:r>
            <a:r>
              <a:rPr lang="nb-NO" dirty="0"/>
              <a:t> </a:t>
            </a:r>
            <a:r>
              <a:rPr lang="nb-NO" dirty="0" err="1"/>
              <a:t>will</a:t>
            </a:r>
            <a:r>
              <a:rPr lang="nb-NO" dirty="0"/>
              <a:t> be </a:t>
            </a:r>
            <a:r>
              <a:rPr lang="nb-NO" dirty="0" err="1"/>
              <a:t>available</a:t>
            </a:r>
            <a:r>
              <a:rPr lang="nb-NO" dirty="0"/>
              <a:t> at </a:t>
            </a:r>
          </a:p>
        </p:txBody>
      </p:sp>
    </p:spTree>
    <p:extLst>
      <p:ext uri="{BB962C8B-B14F-4D97-AF65-F5344CB8AC3E}">
        <p14:creationId xmlns:p14="http://schemas.microsoft.com/office/powerpoint/2010/main" val="212839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da-DK" dirty="0" err="1"/>
              <a:t>What’s</a:t>
            </a:r>
            <a:r>
              <a:rPr lang="da-DK" dirty="0"/>
              <a:t> New in 1806</a:t>
            </a:r>
          </a:p>
        </p:txBody>
      </p:sp>
      <p:sp>
        <p:nvSpPr>
          <p:cNvPr id="6" name="Subtitle 5"/>
          <p:cNvSpPr>
            <a:spLocks noGrp="1"/>
          </p:cNvSpPr>
          <p:nvPr>
            <p:ph type="subTitle" idx="1"/>
          </p:nvPr>
        </p:nvSpPr>
        <p:spPr/>
        <p:txBody>
          <a:bodyPr/>
          <a:lstStyle/>
          <a:p>
            <a:r>
              <a:rPr lang="en-US" dirty="0"/>
              <a:t>Super quick overview</a:t>
            </a:r>
          </a:p>
        </p:txBody>
      </p:sp>
    </p:spTree>
    <p:extLst>
      <p:ext uri="{BB962C8B-B14F-4D97-AF65-F5344CB8AC3E}">
        <p14:creationId xmlns:p14="http://schemas.microsoft.com/office/powerpoint/2010/main" val="83001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A5B47-BF7E-4DC9-A451-88049F87929C}"/>
              </a:ext>
            </a:extLst>
          </p:cNvPr>
          <p:cNvSpPr>
            <a:spLocks noGrp="1"/>
          </p:cNvSpPr>
          <p:nvPr>
            <p:ph type="title"/>
          </p:nvPr>
        </p:nvSpPr>
        <p:spPr/>
        <p:txBody>
          <a:bodyPr/>
          <a:lstStyle/>
          <a:p>
            <a:r>
              <a:rPr lang="en-US"/>
              <a:t>Site infrastructure</a:t>
            </a:r>
            <a:endParaRPr lang="en-US" dirty="0"/>
          </a:p>
        </p:txBody>
      </p:sp>
      <p:sp>
        <p:nvSpPr>
          <p:cNvPr id="5" name="Text Placeholder 4">
            <a:extLst>
              <a:ext uri="{FF2B5EF4-FFF2-40B4-BE49-F238E27FC236}">
                <a16:creationId xmlns:a16="http://schemas.microsoft.com/office/drawing/2014/main" id="{89AB2FCC-8190-4504-B120-30B1D6593B06}"/>
              </a:ext>
            </a:extLst>
          </p:cNvPr>
          <p:cNvSpPr>
            <a:spLocks noGrp="1"/>
          </p:cNvSpPr>
          <p:nvPr>
            <p:ph type="body" sz="quarter" idx="10"/>
          </p:nvPr>
        </p:nvSpPr>
        <p:spPr/>
        <p:txBody>
          <a:bodyPr/>
          <a:lstStyle/>
          <a:p>
            <a:r>
              <a:rPr lang="en-US"/>
              <a:t>CMPivot</a:t>
            </a:r>
          </a:p>
          <a:p>
            <a:r>
              <a:rPr lang="en-US"/>
              <a:t>Site server high availability</a:t>
            </a:r>
          </a:p>
          <a:p>
            <a:r>
              <a:rPr lang="en-US"/>
              <a:t>Management insights improvements</a:t>
            </a:r>
          </a:p>
          <a:p>
            <a:r>
              <a:rPr lang="en-US"/>
              <a:t>Configuration Manager tools</a:t>
            </a:r>
          </a:p>
          <a:p>
            <a:r>
              <a:rPr lang="en-US"/>
              <a:t>Exclude Active Directory containers from discovery</a:t>
            </a:r>
            <a:endParaRPr lang="en-US" dirty="0"/>
          </a:p>
        </p:txBody>
      </p:sp>
    </p:spTree>
    <p:extLst>
      <p:ext uri="{BB962C8B-B14F-4D97-AF65-F5344CB8AC3E}">
        <p14:creationId xmlns:p14="http://schemas.microsoft.com/office/powerpoint/2010/main" val="4224830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F218528E-B127-4D0B-910A-99ABE3ED34C4}"/>
              </a:ext>
            </a:extLst>
          </p:cNvPr>
          <p:cNvPicPr>
            <a:picLocks noChangeAspect="1"/>
          </p:cNvPicPr>
          <p:nvPr/>
        </p:nvPicPr>
        <p:blipFill>
          <a:blip r:embed="rId2"/>
          <a:stretch>
            <a:fillRect/>
          </a:stretch>
        </p:blipFill>
        <p:spPr>
          <a:xfrm>
            <a:off x="2779614" y="1139992"/>
            <a:ext cx="3287699" cy="3287699"/>
          </a:xfrm>
          <a:prstGeom prst="rect">
            <a:avLst/>
          </a:prstGeom>
        </p:spPr>
      </p:pic>
      <p:sp>
        <p:nvSpPr>
          <p:cNvPr id="12" name="TextBox 11">
            <a:extLst>
              <a:ext uri="{FF2B5EF4-FFF2-40B4-BE49-F238E27FC236}">
                <a16:creationId xmlns:a16="http://schemas.microsoft.com/office/drawing/2014/main" id="{6511E0B0-A04F-4718-AAAC-14D9B1BE4FD6}"/>
              </a:ext>
            </a:extLst>
          </p:cNvPr>
          <p:cNvSpPr txBox="1"/>
          <p:nvPr/>
        </p:nvSpPr>
        <p:spPr>
          <a:xfrm>
            <a:off x="323528" y="2110084"/>
            <a:ext cx="8861721" cy="923330"/>
          </a:xfrm>
          <a:prstGeom prst="rect">
            <a:avLst/>
          </a:prstGeom>
          <a:noFill/>
        </p:spPr>
        <p:txBody>
          <a:bodyPr wrap="none" rtlCol="0">
            <a:spAutoFit/>
          </a:bodyPr>
          <a:lstStyle/>
          <a:p>
            <a:r>
              <a:rPr lang="en-US" sz="5400" b="1" dirty="0">
                <a:solidFill>
                  <a:srgbClr val="FF0000"/>
                </a:solidFill>
              </a:rPr>
              <a:t>S</a:t>
            </a:r>
            <a:r>
              <a:rPr lang="en-US" sz="5400" b="1" dirty="0"/>
              <a:t>low </a:t>
            </a:r>
            <a:r>
              <a:rPr lang="en-US" sz="5400" b="1" dirty="0">
                <a:solidFill>
                  <a:srgbClr val="FF0000"/>
                </a:solidFill>
              </a:rPr>
              <a:t>M</a:t>
            </a:r>
            <a:r>
              <a:rPr lang="en-US" sz="5400" b="1" dirty="0"/>
              <a:t>oving </a:t>
            </a:r>
            <a:r>
              <a:rPr lang="en-US" sz="5400" b="1" dirty="0">
                <a:solidFill>
                  <a:srgbClr val="FF0000"/>
                </a:solidFill>
              </a:rPr>
              <a:t>S</a:t>
            </a:r>
            <a:r>
              <a:rPr lang="en-US" sz="5400" b="1" dirty="0"/>
              <a:t>oftware</a:t>
            </a:r>
          </a:p>
        </p:txBody>
      </p:sp>
      <p:sp>
        <p:nvSpPr>
          <p:cNvPr id="13" name="&quot;Not Allowed&quot; Symbol 12">
            <a:extLst>
              <a:ext uri="{FF2B5EF4-FFF2-40B4-BE49-F238E27FC236}">
                <a16:creationId xmlns:a16="http://schemas.microsoft.com/office/drawing/2014/main" id="{96FE1586-D0C6-4E33-AA3F-D2A60654B75A}"/>
              </a:ext>
            </a:extLst>
          </p:cNvPr>
          <p:cNvSpPr/>
          <p:nvPr/>
        </p:nvSpPr>
        <p:spPr>
          <a:xfrm>
            <a:off x="3020158" y="1019907"/>
            <a:ext cx="3103685" cy="3103685"/>
          </a:xfrm>
          <a:prstGeom prst="noSmoking">
            <a:avLst>
              <a:gd name="adj" fmla="val 1364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238860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PPT-mal_NIC.potx</Template>
  <TotalTime>1321</TotalTime>
  <Words>1640</Words>
  <Application>Microsoft Office PowerPoint</Application>
  <PresentationFormat>On-screen Show (16:9)</PresentationFormat>
  <Paragraphs>357</Paragraphs>
  <Slides>61</Slides>
  <Notes>38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Arial</vt:lpstr>
      <vt:lpstr>Calibri</vt:lpstr>
      <vt:lpstr>Museo Sans 100</vt:lpstr>
      <vt:lpstr>Museo Sans 300</vt:lpstr>
      <vt:lpstr>Segoe UI</vt:lpstr>
      <vt:lpstr>Segoe UI Semibold</vt:lpstr>
      <vt:lpstr>Segoe UI Semilight</vt:lpstr>
      <vt:lpstr>Segoe UI Symbol</vt:lpstr>
      <vt:lpstr>Times New Roman</vt:lpstr>
      <vt:lpstr>Verdana</vt:lpstr>
      <vt:lpstr>Wingdings</vt:lpstr>
      <vt:lpstr>PPT-mal_NIC</vt:lpstr>
      <vt:lpstr>PowerPoint Presentation</vt:lpstr>
      <vt:lpstr>What’s new in Enterprise Client Management</vt:lpstr>
      <vt:lpstr>PowerPoint Presentation</vt:lpstr>
      <vt:lpstr>PowerPoint Presentation</vt:lpstr>
      <vt:lpstr>Agenda</vt:lpstr>
      <vt:lpstr>Configmgr support information</vt:lpstr>
      <vt:lpstr>What’s New in 1806</vt:lpstr>
      <vt:lpstr>Site infrastructure</vt:lpstr>
      <vt:lpstr>PowerPoint Presentation</vt:lpstr>
      <vt:lpstr>Challenges</vt:lpstr>
      <vt:lpstr>PowerPoint Presentation</vt:lpstr>
      <vt:lpstr>Real-Time</vt:lpstr>
      <vt:lpstr>Real-Time For System Admins</vt:lpstr>
      <vt:lpstr>Client Notification</vt:lpstr>
      <vt:lpstr>Client Notification</vt:lpstr>
      <vt:lpstr>Client Notification</vt:lpstr>
      <vt:lpstr>Client Notification</vt:lpstr>
      <vt:lpstr>Client Notification</vt:lpstr>
      <vt:lpstr>PowerPoint Presentation</vt:lpstr>
      <vt:lpstr>Content management</vt:lpstr>
      <vt:lpstr>Client management</vt:lpstr>
      <vt:lpstr>Co-management</vt:lpstr>
      <vt:lpstr>Compliance settings</vt:lpstr>
      <vt:lpstr>Application Management</vt:lpstr>
      <vt:lpstr>OS deployment</vt:lpstr>
      <vt:lpstr>Software Center</vt:lpstr>
      <vt:lpstr>Software updates</vt:lpstr>
      <vt:lpstr>What’s New in 1810</vt:lpstr>
      <vt:lpstr>Site infrastructure</vt:lpstr>
      <vt:lpstr>Content management</vt:lpstr>
      <vt:lpstr>Client management</vt:lpstr>
      <vt:lpstr>Co-management</vt:lpstr>
      <vt:lpstr>Application management</vt:lpstr>
      <vt:lpstr>OS deployment</vt:lpstr>
      <vt:lpstr>Software Updates</vt:lpstr>
      <vt:lpstr>Console</vt:lpstr>
      <vt:lpstr>PowerPoint Presentation</vt:lpstr>
      <vt:lpstr>What’s New in Technical Previews</vt:lpstr>
      <vt:lpstr>What are Technical Previews?</vt:lpstr>
      <vt:lpstr>1901</vt:lpstr>
      <vt:lpstr>PowerPoint Presentation</vt:lpstr>
      <vt:lpstr>What’s New in Intune</vt:lpstr>
      <vt:lpstr>Windows Autopilot deployment</vt:lpstr>
      <vt:lpstr>Traditional Windows deployment // The old way</vt:lpstr>
      <vt:lpstr>Modern Windows deployment // The new way</vt:lpstr>
      <vt:lpstr>Windows Autopilot User-Driven Hybrid Azure AD join</vt:lpstr>
      <vt:lpstr>Windows Autopilot // User-Driven deployment with Hybrid Azure AD</vt:lpstr>
      <vt:lpstr>Windows Autopilot // User-Driven deployment with Hybrid Azure AD</vt:lpstr>
      <vt:lpstr>Demo | Hybrid Azure AD join</vt:lpstr>
      <vt:lpstr>PowerPoint Presentation</vt:lpstr>
      <vt:lpstr>January 14, 2020</vt:lpstr>
      <vt:lpstr>PowerPoint Presentation</vt:lpstr>
      <vt:lpstr>Apps</vt:lpstr>
      <vt:lpstr>IntuneAppUtil</vt:lpstr>
      <vt:lpstr>Prepping the content</vt:lpstr>
      <vt:lpstr>PowerPoint Presentation</vt:lpstr>
      <vt:lpstr>Administrative templates (Out with the old…)</vt:lpstr>
      <vt:lpstr>Windows 10 security baseline in Intune </vt:lpstr>
      <vt:lpstr>Security baseline creation process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Kent Agerlund</cp:lastModifiedBy>
  <cp:revision>66</cp:revision>
  <dcterms:created xsi:type="dcterms:W3CDTF">2012-11-21T10:27:26Z</dcterms:created>
  <dcterms:modified xsi:type="dcterms:W3CDTF">2019-02-14T15:29:44Z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0x010100782E3683E4EEBD4DB70A707115777C23</vt:lpwstr>
  </property>
</Properties>
</file>